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56" r:id="rId2"/>
    <p:sldId id="570" r:id="rId3"/>
    <p:sldId id="538" r:id="rId4"/>
    <p:sldId id="539" r:id="rId5"/>
    <p:sldId id="564" r:id="rId6"/>
    <p:sldId id="537" r:id="rId7"/>
    <p:sldId id="540" r:id="rId8"/>
    <p:sldId id="541" r:id="rId9"/>
    <p:sldId id="542" r:id="rId10"/>
    <p:sldId id="543" r:id="rId11"/>
    <p:sldId id="569" r:id="rId12"/>
    <p:sldId id="529" r:id="rId13"/>
    <p:sldId id="523" r:id="rId14"/>
    <p:sldId id="563" r:id="rId15"/>
    <p:sldId id="526" r:id="rId16"/>
    <p:sldId id="530" r:id="rId17"/>
    <p:sldId id="588" r:id="rId18"/>
    <p:sldId id="571" r:id="rId19"/>
    <p:sldId id="532" r:id="rId20"/>
    <p:sldId id="533" r:id="rId21"/>
    <p:sldId id="535" r:id="rId22"/>
    <p:sldId id="534" r:id="rId23"/>
    <p:sldId id="568" r:id="rId24"/>
    <p:sldId id="549" r:id="rId25"/>
    <p:sldId id="550" r:id="rId26"/>
    <p:sldId id="551" r:id="rId27"/>
    <p:sldId id="552" r:id="rId28"/>
    <p:sldId id="553" r:id="rId29"/>
    <p:sldId id="554" r:id="rId30"/>
    <p:sldId id="555" r:id="rId31"/>
    <p:sldId id="556" r:id="rId32"/>
    <p:sldId id="557" r:id="rId33"/>
    <p:sldId id="558" r:id="rId34"/>
    <p:sldId id="559" r:id="rId35"/>
    <p:sldId id="560" r:id="rId36"/>
    <p:sldId id="561" r:id="rId37"/>
    <p:sldId id="562" r:id="rId38"/>
    <p:sldId id="572" r:id="rId39"/>
    <p:sldId id="573" r:id="rId40"/>
    <p:sldId id="574" r:id="rId41"/>
    <p:sldId id="576" r:id="rId42"/>
    <p:sldId id="578" r:id="rId43"/>
    <p:sldId id="580" r:id="rId44"/>
    <p:sldId id="581" r:id="rId45"/>
    <p:sldId id="582" r:id="rId46"/>
    <p:sldId id="583" r:id="rId47"/>
    <p:sldId id="584" r:id="rId48"/>
    <p:sldId id="585" r:id="rId49"/>
    <p:sldId id="586" r:id="rId50"/>
    <p:sldId id="587" r:id="rId51"/>
    <p:sldId id="589" r:id="rId52"/>
    <p:sldId id="590" r:id="rId53"/>
    <p:sldId id="591" r:id="rId54"/>
    <p:sldId id="592" r:id="rId55"/>
    <p:sldId id="593" r:id="rId56"/>
    <p:sldId id="594" r:id="rId57"/>
    <p:sldId id="595" r:id="rId58"/>
    <p:sldId id="596" r:id="rId59"/>
    <p:sldId id="597" r:id="rId60"/>
    <p:sldId id="598" r:id="rId61"/>
    <p:sldId id="599" r:id="rId62"/>
    <p:sldId id="600" r:id="rId63"/>
    <p:sldId id="601" r:id="rId64"/>
    <p:sldId id="602" r:id="rId65"/>
    <p:sldId id="603" r:id="rId66"/>
    <p:sldId id="604" r:id="rId67"/>
    <p:sldId id="605" r:id="rId68"/>
    <p:sldId id="606" r:id="rId69"/>
    <p:sldId id="567" r:id="rId70"/>
    <p:sldId id="565" r:id="rId71"/>
    <p:sldId id="566" r:id="rId72"/>
    <p:sldId id="473" r:id="rId73"/>
    <p:sldId id="531" r:id="rId74"/>
    <p:sldId id="512" r:id="rId75"/>
    <p:sldId id="520" r:id="rId76"/>
    <p:sldId id="521" r:id="rId77"/>
    <p:sldId id="528" r:id="rId78"/>
    <p:sldId id="527" r:id="rId79"/>
  </p:sldIdLst>
  <p:sldSz cx="12192000" cy="6858000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orient="horz" pos="2546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2728" userDrawn="1">
          <p15:clr>
            <a:srgbClr val="A4A3A4"/>
          </p15:clr>
        </p15:guide>
        <p15:guide id="5" pos="1721" userDrawn="1">
          <p15:clr>
            <a:srgbClr val="A4A3A4"/>
          </p15:clr>
        </p15:guide>
        <p15:guide id="6" pos="4505" userDrawn="1">
          <p15:clr>
            <a:srgbClr val="A4A3A4"/>
          </p15:clr>
        </p15:guide>
        <p15:guide id="7" pos="42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A"/>
    <a:srgbClr val="000000"/>
    <a:srgbClr val="D6395C"/>
    <a:srgbClr val="009F97"/>
    <a:srgbClr val="1F418B"/>
    <a:srgbClr val="E5F5F3"/>
    <a:srgbClr val="17417D"/>
    <a:srgbClr val="FFFFFF"/>
    <a:srgbClr val="F2657B"/>
    <a:srgbClr val="48C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011" autoAdjust="0"/>
  </p:normalViewPr>
  <p:slideViewPr>
    <p:cSldViewPr snapToGrid="0" snapToObjects="1" showGuides="1">
      <p:cViewPr varScale="1">
        <p:scale>
          <a:sx n="91" d="100"/>
          <a:sy n="91" d="100"/>
        </p:scale>
        <p:origin x="243" y="62"/>
      </p:cViewPr>
      <p:guideLst>
        <p:guide orient="horz" pos="867"/>
        <p:guide orient="horz" pos="2546"/>
        <p:guide orient="horz" pos="3748"/>
        <p:guide orient="horz" pos="2728"/>
        <p:guide pos="1721"/>
        <p:guide pos="4505"/>
        <p:guide pos="422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8FFA2-0E42-DA42-9365-F43A154AB6B8}" type="datetimeFigureOut">
              <a:rPr lang="nl-NL" smtClean="0"/>
              <a:pPr/>
              <a:t>31-5-2018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53859-9C9E-AD4A-AD03-68346D0F1EB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548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9DF05-DED4-9E4C-A15E-BB307556A24A}" type="datetimeFigureOut">
              <a:rPr lang="nl-NL" smtClean="0"/>
              <a:pPr/>
              <a:t>31-5-2018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7B1AF-6019-504B-A6CB-C4C834CD9B66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863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950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L</a:t>
            </a:r>
            <a:r>
              <a:rPr lang="en-US" sz="300" dirty="0" smtClean="0"/>
              <a:t>oading and preprocessing of image and segmentation maps</a:t>
            </a:r>
          </a:p>
          <a:p>
            <a:r>
              <a:rPr lang="en-US" sz="300" dirty="0" smtClean="0"/>
              <a:t>Application of enabled filters</a:t>
            </a:r>
          </a:p>
          <a:p>
            <a:r>
              <a:rPr lang="en-US" sz="300" dirty="0" smtClean="0"/>
              <a:t>Calculation of feature  using different feature classes</a:t>
            </a:r>
          </a:p>
          <a:p>
            <a:r>
              <a:rPr lang="en-US" sz="300" dirty="0" smtClean="0"/>
              <a:t>Returning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7265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4174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Py</a:t>
            </a:r>
            <a:r>
              <a:rPr lang="en-US" dirty="0" smtClean="0"/>
              <a:t>-rex can extend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pyradiomics</a:t>
            </a:r>
            <a:r>
              <a:rPr lang="en-US" baseline="0" dirty="0" smtClean="0"/>
              <a:t> on both input and output sides.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8000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RTSTRUCT, Referenced frame of Reference sequence -&gt; RT referenced study sequence -&gt; RT referenced series sequence -&gt; Series instance UID = Series instance UID  in 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2268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 err="1" smtClean="0"/>
              <a:t>Py</a:t>
            </a:r>
            <a:r>
              <a:rPr lang="en-GB" sz="2800" dirty="0" smtClean="0"/>
              <a:t>-rex takes </a:t>
            </a:r>
            <a:r>
              <a:rPr lang="en-GB" sz="2800" b="1" i="1" dirty="0" smtClean="0"/>
              <a:t>native</a:t>
            </a:r>
            <a:r>
              <a:rPr lang="en-GB" sz="2800" dirty="0" smtClean="0"/>
              <a:t> DICOM series and RTSTRUCT</a:t>
            </a:r>
          </a:p>
          <a:p>
            <a:pPr lvl="1"/>
            <a:r>
              <a:rPr lang="en-US" sz="2400" dirty="0" err="1" smtClean="0"/>
              <a:t>Py</a:t>
            </a:r>
            <a:r>
              <a:rPr lang="en-US" sz="2400" dirty="0" smtClean="0"/>
              <a:t>-rex loads DICOM-RT through </a:t>
            </a:r>
            <a:r>
              <a:rPr lang="en-US" sz="2400" dirty="0" err="1" smtClean="0"/>
              <a:t>pydicom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CT slices are sorted coordinate of z-axis -&gt; 3d Image</a:t>
            </a:r>
          </a:p>
          <a:p>
            <a:pPr lvl="1"/>
            <a:r>
              <a:rPr lang="en-US" sz="2400" dirty="0" err="1" smtClean="0"/>
              <a:t>Py</a:t>
            </a:r>
            <a:r>
              <a:rPr lang="en-US" sz="2400" dirty="0" smtClean="0"/>
              <a:t>-rex generates a zero-</a:t>
            </a:r>
            <a:r>
              <a:rPr lang="en-US" sz="2400" dirty="0" err="1" smtClean="0"/>
              <a:t>arrary</a:t>
            </a:r>
            <a:r>
              <a:rPr lang="en-US" sz="2400" dirty="0" smtClean="0"/>
              <a:t> with the same size of Image.</a:t>
            </a:r>
          </a:p>
          <a:p>
            <a:pPr lvl="1"/>
            <a:r>
              <a:rPr lang="en-US" sz="2400" dirty="0" smtClean="0"/>
              <a:t>For each ROI, set voxel to “1” inside the ROI and voxel to “0” outside the ROI -&gt; 3d Mask.</a:t>
            </a:r>
          </a:p>
          <a:p>
            <a:pPr lvl="1"/>
            <a:r>
              <a:rPr lang="en-US" sz="2400" dirty="0" smtClean="0"/>
              <a:t>Image and Mask are both </a:t>
            </a:r>
            <a:r>
              <a:rPr lang="en-US" sz="2400" dirty="0" err="1" smtClean="0"/>
              <a:t>SimpleITK</a:t>
            </a:r>
            <a:r>
              <a:rPr lang="en-US" sz="2400" dirty="0" smtClean="0"/>
              <a:t> objects, which can be fed to </a:t>
            </a:r>
            <a:r>
              <a:rPr lang="en-US" sz="2400" dirty="0" err="1" smtClean="0"/>
              <a:t>pyradiomics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869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Aside from calculating features, the </a:t>
            </a:r>
            <a:r>
              <a:rPr lang="en-US" dirty="0" err="1" smtClean="0"/>
              <a:t>pyradiomics</a:t>
            </a:r>
            <a:r>
              <a:rPr lang="en-US" dirty="0" smtClean="0"/>
              <a:t> package includes provenance information in the output. This information contains information on used image and mask, as well as applied settings and filters, thereby enabling fully</a:t>
            </a:r>
            <a:br>
              <a:rPr lang="en-US" dirty="0" smtClean="0"/>
            </a:br>
            <a:r>
              <a:rPr lang="en-US" dirty="0" smtClean="0"/>
              <a:t>reproducible feature extraction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171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1029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3881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0787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622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9576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4850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4456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064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6630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491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6865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1489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3544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733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6077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284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7B1AF-6019-504B-A6CB-C4C834CD9B66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453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chtergro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7770" y="-346"/>
            <a:ext cx="2356105" cy="6857999"/>
          </a:xfrm>
          <a:prstGeom prst="rect">
            <a:avLst/>
          </a:prstGeom>
        </p:spPr>
      </p:pic>
      <p:pic>
        <p:nvPicPr>
          <p:cNvPr id="3" name="Achtergron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4"/>
            <a:ext cx="10323572" cy="6857999"/>
          </a:xfrm>
          <a:prstGeom prst="rect">
            <a:avLst/>
          </a:prstGeom>
        </p:spPr>
      </p:pic>
      <p:cxnSp>
        <p:nvCxnSpPr>
          <p:cNvPr id="4" name="Rechte verbindingslijn onder"/>
          <p:cNvCxnSpPr/>
          <p:nvPr userDrawn="1"/>
        </p:nvCxnSpPr>
        <p:spPr>
          <a:xfrm flipV="1">
            <a:off x="1759304" y="3129936"/>
            <a:ext cx="0" cy="3096592"/>
          </a:xfrm>
          <a:prstGeom prst="line">
            <a:avLst/>
          </a:prstGeom>
          <a:ln w="6350" cmpd="sng">
            <a:solidFill>
              <a:srgbClr val="009F9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boven"/>
          <p:cNvCxnSpPr/>
          <p:nvPr userDrawn="1"/>
        </p:nvCxnSpPr>
        <p:spPr>
          <a:xfrm flipV="1">
            <a:off x="1759304" y="5"/>
            <a:ext cx="0" cy="984555"/>
          </a:xfrm>
          <a:prstGeom prst="line">
            <a:avLst/>
          </a:prstGeom>
          <a:ln w="6350" cmpd="sng">
            <a:solidFill>
              <a:srgbClr val="009F9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roene bol"/>
          <p:cNvSpPr/>
          <p:nvPr userDrawn="1"/>
        </p:nvSpPr>
        <p:spPr>
          <a:xfrm>
            <a:off x="1648432" y="3019347"/>
            <a:ext cx="219600" cy="221176"/>
          </a:xfrm>
          <a:prstGeom prst="ellipse">
            <a:avLst/>
          </a:prstGeom>
          <a:solidFill>
            <a:srgbClr val="009F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061058" y="1277411"/>
            <a:ext cx="8842919" cy="1143000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nl-NL" sz="4400" b="1" kern="1200" dirty="0">
                <a:solidFill>
                  <a:srgbClr val="009F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8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744569" y="3124657"/>
            <a:ext cx="8474041" cy="286318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rgbClr val="1F418B"/>
                </a:solidFill>
              </a:defRPr>
            </a:lvl1pPr>
            <a:lvl2pPr marL="554400" indent="-205200">
              <a:spcBef>
                <a:spcPts val="0"/>
              </a:spcBef>
              <a:buFont typeface="Arial"/>
              <a:buChar char="•"/>
              <a:defRPr sz="2000" b="1" i="0" kern="1200">
                <a:solidFill>
                  <a:srgbClr val="1F418B"/>
                </a:solidFill>
              </a:defRPr>
            </a:lvl2pPr>
            <a:lvl3pPr marL="716400" indent="-162000">
              <a:spcBef>
                <a:spcPts val="0"/>
              </a:spcBef>
              <a:buClrTx/>
              <a:buSzPct val="60000"/>
              <a:buFont typeface="Lucida Grande"/>
              <a:buChar char="-"/>
              <a:defRPr sz="1800" b="0" i="0" baseline="0">
                <a:solidFill>
                  <a:srgbClr val="1F418B"/>
                </a:solidFill>
              </a:defRPr>
            </a:lvl3pPr>
            <a:lvl4pPr marL="723600" indent="0">
              <a:spcBef>
                <a:spcPts val="0"/>
              </a:spcBef>
              <a:buFontTx/>
              <a:buNone/>
              <a:defRPr sz="1800" b="0" i="1">
                <a:solidFill>
                  <a:srgbClr val="1F418B"/>
                </a:solidFill>
              </a:defRPr>
            </a:lvl4pPr>
            <a:lvl5pPr marL="1828800" indent="0">
              <a:spcBef>
                <a:spcPts val="0"/>
              </a:spcBef>
              <a:buFontTx/>
              <a:buNone/>
              <a:defRPr b="1" i="0">
                <a:solidFill>
                  <a:srgbClr val="142F79"/>
                </a:solidFill>
              </a:defRPr>
            </a:lvl5pPr>
          </a:lstStyle>
          <a:p>
            <a:pPr lvl="0"/>
            <a:r>
              <a:rPr lang="en-US" noProof="0" dirty="0"/>
              <a:t>Presenter(s)</a:t>
            </a:r>
          </a:p>
        </p:txBody>
      </p:sp>
      <p:sp>
        <p:nvSpPr>
          <p:cNvPr id="15" name="Sluiting groen"/>
          <p:cNvSpPr/>
          <p:nvPr userDrawn="1"/>
        </p:nvSpPr>
        <p:spPr>
          <a:xfrm>
            <a:off x="0" y="6233907"/>
            <a:ext cx="12192000" cy="203769"/>
          </a:xfrm>
          <a:prstGeom prst="rect">
            <a:avLst/>
          </a:prstGeom>
          <a:solidFill>
            <a:srgbClr val="E5F5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3" name="Afbeelding 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827" y="6252557"/>
            <a:ext cx="1671020" cy="557730"/>
          </a:xfrm>
          <a:prstGeom prst="rect">
            <a:avLst/>
          </a:prstGeom>
        </p:spPr>
      </p:pic>
      <p:pic>
        <p:nvPicPr>
          <p:cNvPr id="14" name="Picture 1" descr="Description: Description: Description: Description: Description: cid:7be816a6-b2a9-454e-8cd6-4f56ec462d38@unimaas.nl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8692" y="6205191"/>
            <a:ext cx="70167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Universiteit Maastricht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3212" y="6309066"/>
            <a:ext cx="2555875" cy="44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mumc.nl/sites/default/files/styles/token-image-medium/public/uploads/mumc_logo_web1200_0.png?itok=T9z30nnA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1932" y="6373257"/>
            <a:ext cx="1539874" cy="31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7277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34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728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87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6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347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532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599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24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15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87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Tijdelijke aanduiding voor tekst 2"/>
          <p:cNvSpPr>
            <a:spLocks noGrp="1"/>
          </p:cNvSpPr>
          <p:nvPr>
            <p:ph idx="1"/>
          </p:nvPr>
        </p:nvSpPr>
        <p:spPr>
          <a:xfrm>
            <a:off x="767941" y="1152463"/>
            <a:ext cx="10814463" cy="491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336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9" y="1234440"/>
            <a:ext cx="5233368" cy="48378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349032" y="1152462"/>
            <a:ext cx="5233368" cy="49198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86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978097-35D6-4C08-8D9D-6DA9C68EBFE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282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7242494"/>
      </p:ext>
    </p:extLst>
  </p:cSld>
  <p:clrMapOvr>
    <a:masterClrMapping/>
  </p:clrMapOvr>
  <p:transition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57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12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67938" y="1536700"/>
            <a:ext cx="10814463" cy="4610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99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gi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767937" cy="6858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67941" y="9462"/>
            <a:ext cx="108144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67941" y="1152463"/>
            <a:ext cx="10814463" cy="491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uiting groen"/>
          <p:cNvSpPr/>
          <p:nvPr userDrawn="1"/>
        </p:nvSpPr>
        <p:spPr>
          <a:xfrm>
            <a:off x="0" y="6233907"/>
            <a:ext cx="12192000" cy="203769"/>
          </a:xfrm>
          <a:prstGeom prst="rect">
            <a:avLst/>
          </a:prstGeom>
          <a:solidFill>
            <a:srgbClr val="E5F5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88" y="6517213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2D7BDAD-7479-407D-93E9-36BDF2863C34}" type="slidenum">
              <a:rPr lang="en-GB" sz="1200" smtClean="0"/>
              <a:t>‹#›</a:t>
            </a:fld>
            <a:endParaRPr lang="en-GB" sz="1200" dirty="0"/>
          </a:p>
        </p:txBody>
      </p:sp>
      <p:pic>
        <p:nvPicPr>
          <p:cNvPr id="12" name="Afbeelding 5"/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827" y="6252557"/>
            <a:ext cx="1671020" cy="557730"/>
          </a:xfrm>
          <a:prstGeom prst="rect">
            <a:avLst/>
          </a:prstGeom>
        </p:spPr>
      </p:pic>
      <p:pic>
        <p:nvPicPr>
          <p:cNvPr id="13" name="Picture 1" descr="Description: Description: Description: Description: Description: cid:7be816a6-b2a9-454e-8cd6-4f56ec462d38@unimaas.nl"/>
          <p:cNvPicPr>
            <a:picLocks noChangeAspect="1" noChangeArrowheads="1"/>
          </p:cNvPicPr>
          <p:nvPr userDrawn="1"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8692" y="6205191"/>
            <a:ext cx="70167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Universiteit Maastricht"/>
          <p:cNvPicPr>
            <a:picLocks noChangeAspect="1" noChangeArrowheads="1"/>
          </p:cNvPicPr>
          <p:nvPr userDrawn="1"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3212" y="6309066"/>
            <a:ext cx="2555875" cy="44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mumc.nl/sites/default/files/styles/token-image-medium/public/uploads/mumc_logo_web1200_0.png?itok=T9z30nnA"/>
          <p:cNvPicPr>
            <a:picLocks noChangeAspect="1" noChangeArrowheads="1"/>
          </p:cNvPicPr>
          <p:nvPr userDrawn="1"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1932" y="6373257"/>
            <a:ext cx="1539874" cy="31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6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4" r:id="rId3"/>
    <p:sldLayoutId id="2147483666" r:id="rId4"/>
    <p:sldLayoutId id="2147483668" r:id="rId5"/>
    <p:sldLayoutId id="2147483669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vsoest/PBDW2018_hackathon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enweishi/O-RA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iomics/pyradiomic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hyperlink" Target="http://pyradiomics.readthedocs.i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enweishi/Py-re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node.org/blog/2009/07/08/the-semantic-web-not-a-piece-of-cak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www.w3.org/TR/sparql11-overview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parql11-overview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stributedRapidLearning/DistributedSVM" TargetMode="External"/><Relationship Id="rId2" Type="http://schemas.openxmlformats.org/officeDocument/2006/relationships/hyperlink" Target="https://doi.org/10.1561/2200000016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ersonalHealthTrain/PyTaskManager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ds-um.slack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PBDW-Hackathon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Practical Big Data Workshop 2018</a:t>
            </a:r>
            <a:br>
              <a:rPr lang="en-GB" sz="3600" dirty="0"/>
            </a:br>
            <a:r>
              <a:rPr lang="en-GB" sz="3600" dirty="0"/>
              <a:t>Pre-meeting Hackathon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</a:t>
            </a:r>
            <a:r>
              <a:rPr lang="en-GB" dirty="0" smtClean="0"/>
              <a:t>Soest, Andre Dekker, Zhenwei Shi</a:t>
            </a:r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524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Flags please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Have you installed everything and can you run </a:t>
            </a:r>
            <a:r>
              <a:rPr lang="en-US" dirty="0"/>
              <a:t>the following command in your terminal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</a:t>
            </a:r>
            <a:r>
              <a:rPr lang="en-US" dirty="0" smtClean="0"/>
              <a:t>hello-world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should give a response that every works, and is configured correctly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Green: Yes</a:t>
            </a:r>
            <a:endParaRPr lang="nl-NL" dirty="0" smtClean="0"/>
          </a:p>
          <a:p>
            <a:pPr marL="0" indent="0">
              <a:buNone/>
            </a:pPr>
            <a:r>
              <a:rPr lang="en-US" dirty="0" smtClean="0"/>
              <a:t>Yellow: Not yet but working on it</a:t>
            </a:r>
          </a:p>
          <a:p>
            <a:pPr marL="0" indent="0">
              <a:buNone/>
            </a:pPr>
            <a:r>
              <a:rPr lang="en-US" dirty="0" smtClean="0"/>
              <a:t>Red: Stuck please help</a:t>
            </a:r>
          </a:p>
          <a:p>
            <a:pPr marL="0" indent="0">
              <a:buNone/>
            </a:pPr>
            <a:r>
              <a:rPr lang="en-US" dirty="0" smtClean="0"/>
              <a:t>Nothing: Not playing</a:t>
            </a:r>
          </a:p>
        </p:txBody>
      </p:sp>
      <p:sp>
        <p:nvSpPr>
          <p:cNvPr id="5" name="Isosceles Triangle 4"/>
          <p:cNvSpPr/>
          <p:nvPr/>
        </p:nvSpPr>
        <p:spPr>
          <a:xfrm rot="10800000">
            <a:off x="5516479" y="4686300"/>
            <a:ext cx="360947" cy="511342"/>
          </a:xfrm>
          <a:prstGeom prst="triangl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Isosceles Triangle 5"/>
          <p:cNvSpPr/>
          <p:nvPr/>
        </p:nvSpPr>
        <p:spPr>
          <a:xfrm rot="10800000">
            <a:off x="4068679" y="5094373"/>
            <a:ext cx="360947" cy="511342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Isosceles Triangle 6"/>
          <p:cNvSpPr/>
          <p:nvPr/>
        </p:nvSpPr>
        <p:spPr>
          <a:xfrm rot="10800000">
            <a:off x="2444416" y="4174958"/>
            <a:ext cx="360947" cy="511342"/>
          </a:xfrm>
          <a:prstGeom prst="triangle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699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Hackathon goals</a:t>
            </a:r>
            <a:br>
              <a:rPr lang="en-GB" sz="3600" dirty="0" smtClean="0"/>
            </a:br>
            <a:r>
              <a:rPr lang="en-GB" sz="3600" dirty="0" smtClean="0"/>
              <a:t>09:00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</a:t>
            </a:r>
            <a:r>
              <a:rPr lang="en-GB" dirty="0" smtClean="0"/>
              <a:t>Soest, Andre Dekker, Zhenwei Shi</a:t>
            </a:r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05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6770A-18EC-46DD-BADD-D2AE11A3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Hackathon </a:t>
            </a:r>
            <a:r>
              <a:rPr lang="nl-NL" dirty="0" smtClean="0"/>
              <a:t>goals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12A9BF-9D80-480C-8D7A-77DD2E6F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 as practical as we can! </a:t>
            </a:r>
          </a:p>
          <a:p>
            <a:r>
              <a:rPr lang="en-US" dirty="0" smtClean="0"/>
              <a:t>Have fun</a:t>
            </a:r>
          </a:p>
          <a:p>
            <a:endParaRPr lang="nl-NL" dirty="0"/>
          </a:p>
          <a:p>
            <a:r>
              <a:rPr lang="nl-NL" dirty="0" err="1" smtClean="0"/>
              <a:t>Extracting</a:t>
            </a:r>
            <a:r>
              <a:rPr lang="nl-NL" dirty="0" smtClean="0"/>
              <a:t> radiomics from real data</a:t>
            </a:r>
            <a:endParaRPr lang="nl-NL" dirty="0"/>
          </a:p>
          <a:p>
            <a:r>
              <a:rPr lang="nl-NL" dirty="0" err="1" smtClean="0"/>
              <a:t>Mapping</a:t>
            </a:r>
            <a:r>
              <a:rPr lang="nl-NL" dirty="0" smtClean="0"/>
              <a:t> </a:t>
            </a:r>
            <a:r>
              <a:rPr lang="nl-NL" dirty="0" err="1" smtClean="0"/>
              <a:t>clinical</a:t>
            </a:r>
            <a:r>
              <a:rPr lang="nl-NL" dirty="0" smtClean="0"/>
              <a:t> variables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ontologies</a:t>
            </a:r>
            <a:r>
              <a:rPr lang="nl-NL" dirty="0" smtClean="0"/>
              <a:t> / </a:t>
            </a:r>
            <a:r>
              <a:rPr lang="nl-NL" dirty="0" err="1" smtClean="0"/>
              <a:t>Semantic</a:t>
            </a:r>
            <a:r>
              <a:rPr lang="nl-NL" dirty="0" smtClean="0"/>
              <a:t> Web</a:t>
            </a:r>
            <a:endParaRPr lang="nl-NL" dirty="0"/>
          </a:p>
          <a:p>
            <a:r>
              <a:rPr lang="en-US" dirty="0" smtClean="0"/>
              <a:t>Putting Radiomics and Clinical together / SPARQL</a:t>
            </a:r>
            <a:endParaRPr lang="nl-NL" dirty="0" smtClean="0"/>
          </a:p>
          <a:p>
            <a:r>
              <a:rPr lang="nl-NL" dirty="0" smtClean="0"/>
              <a:t>Distributed </a:t>
            </a:r>
            <a:r>
              <a:rPr lang="nl-NL" dirty="0"/>
              <a:t>analysis &amp; </a:t>
            </a:r>
            <a:r>
              <a:rPr lang="nl-NL" dirty="0" err="1" smtClean="0"/>
              <a:t>learning</a:t>
            </a:r>
            <a:endParaRPr lang="nl-NL" dirty="0" smtClean="0"/>
          </a:p>
          <a:p>
            <a:endParaRPr lang="en-US" dirty="0"/>
          </a:p>
          <a:p>
            <a:r>
              <a:rPr lang="en-US" dirty="0" smtClean="0"/>
              <a:t>Final goal: Can we learn a predictive model jointly with all of you but without anyone seeing the others’ data??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3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692958"/>
            <a:ext cx="9155307" cy="3662122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2046230" y="9461"/>
            <a:ext cx="811084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dirty="0" err="1"/>
              <a:t>Sharing</a:t>
            </a:r>
            <a:r>
              <a:rPr lang="nl-NL" dirty="0"/>
              <a:t> </a:t>
            </a:r>
            <a:r>
              <a:rPr lang="nl-NL" dirty="0" err="1"/>
              <a:t>algorithms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data</a:t>
            </a:r>
          </a:p>
        </p:txBody>
      </p:sp>
      <p:sp>
        <p:nvSpPr>
          <p:cNvPr id="6" name="Rechthoek 5"/>
          <p:cNvSpPr/>
          <p:nvPr/>
        </p:nvSpPr>
        <p:spPr>
          <a:xfrm>
            <a:off x="-9002" y="6037384"/>
            <a:ext cx="12201001" cy="820616"/>
          </a:xfrm>
          <a:prstGeom prst="rect">
            <a:avLst/>
          </a:prstGeom>
          <a:solidFill>
            <a:srgbClr val="74B8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Application of Machine Learning </a:t>
            </a:r>
            <a:r>
              <a:rPr lang="nl-NL" dirty="0" err="1"/>
              <a:t>for</a:t>
            </a:r>
            <a:r>
              <a:rPr lang="nl-NL" dirty="0"/>
              <a:t> Multicenter Learning, </a:t>
            </a:r>
            <a:r>
              <a:rPr lang="nl-NL" u="sng" dirty="0"/>
              <a:t>van Soest</a:t>
            </a:r>
            <a:r>
              <a:rPr lang="nl-NL" dirty="0"/>
              <a:t>, Dekker, Roelofs, </a:t>
            </a:r>
            <a:r>
              <a:rPr lang="nl-NL" dirty="0" err="1"/>
              <a:t>Nalbantov</a:t>
            </a:r>
            <a:r>
              <a:rPr lang="nl-NL" dirty="0"/>
              <a:t> (2015)</a:t>
            </a:r>
          </a:p>
          <a:p>
            <a:pPr algn="ctr"/>
            <a:r>
              <a:rPr lang="nl-NL" dirty="0" err="1"/>
              <a:t>Infrastructure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methodology</a:t>
            </a:r>
            <a:r>
              <a:rPr lang="nl-NL" dirty="0"/>
              <a:t>, Deist et al. (2017)</a:t>
            </a:r>
          </a:p>
        </p:txBody>
      </p:sp>
      <p:pic>
        <p:nvPicPr>
          <p:cNvPr id="8" name="Tijdelijke aanduiding voor inhoud 6">
            <a:extLst>
              <a:ext uri="{FF2B5EF4-FFF2-40B4-BE49-F238E27FC236}">
                <a16:creationId xmlns:a16="http://schemas.microsoft.com/office/drawing/2014/main" id="{C8862108-4CBB-8849-8DD9-536044E38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461"/>
            <a:ext cx="12212310" cy="48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5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CORAL: Community in Oncology for </a:t>
            </a:r>
            <a:r>
              <a:rPr lang="en-GB" sz="3200" dirty="0" err="1" smtClean="0"/>
              <a:t>RApid</a:t>
            </a:r>
            <a:r>
              <a:rPr lang="en-GB" sz="3200" dirty="0" smtClean="0"/>
              <a:t> Learning</a:t>
            </a:r>
            <a:endParaRPr lang="en-GB" sz="3200" dirty="0"/>
          </a:p>
        </p:txBody>
      </p:sp>
      <p:sp>
        <p:nvSpPr>
          <p:cNvPr id="782" name="Rectangle 781"/>
          <p:cNvSpPr>
            <a:spLocks noChangeAspect="1"/>
          </p:cNvSpPr>
          <p:nvPr/>
        </p:nvSpPr>
        <p:spPr>
          <a:xfrm>
            <a:off x="19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3" name="Rectangle 782"/>
          <p:cNvSpPr>
            <a:spLocks noChangeAspect="1"/>
          </p:cNvSpPr>
          <p:nvPr/>
        </p:nvSpPr>
        <p:spPr>
          <a:xfrm>
            <a:off x="20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4" name="Rectangle 783"/>
          <p:cNvSpPr>
            <a:spLocks noChangeAspect="1"/>
          </p:cNvSpPr>
          <p:nvPr/>
        </p:nvSpPr>
        <p:spPr>
          <a:xfrm>
            <a:off x="22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5" name="Rectangle 784"/>
          <p:cNvSpPr>
            <a:spLocks noChangeAspect="1"/>
          </p:cNvSpPr>
          <p:nvPr/>
        </p:nvSpPr>
        <p:spPr>
          <a:xfrm>
            <a:off x="24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6" name="Rectangle 785"/>
          <p:cNvSpPr>
            <a:spLocks noChangeAspect="1"/>
          </p:cNvSpPr>
          <p:nvPr/>
        </p:nvSpPr>
        <p:spPr>
          <a:xfrm>
            <a:off x="26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7" name="Rectangle 786"/>
          <p:cNvSpPr>
            <a:spLocks noChangeAspect="1"/>
          </p:cNvSpPr>
          <p:nvPr/>
        </p:nvSpPr>
        <p:spPr>
          <a:xfrm>
            <a:off x="28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8" name="Rectangle 787"/>
          <p:cNvSpPr>
            <a:spLocks noChangeAspect="1"/>
          </p:cNvSpPr>
          <p:nvPr/>
        </p:nvSpPr>
        <p:spPr>
          <a:xfrm>
            <a:off x="29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9" name="Rectangle 788"/>
          <p:cNvSpPr>
            <a:spLocks noChangeAspect="1"/>
          </p:cNvSpPr>
          <p:nvPr/>
        </p:nvSpPr>
        <p:spPr>
          <a:xfrm>
            <a:off x="31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0" name="Rectangle 789"/>
          <p:cNvSpPr>
            <a:spLocks noChangeAspect="1"/>
          </p:cNvSpPr>
          <p:nvPr/>
        </p:nvSpPr>
        <p:spPr>
          <a:xfrm>
            <a:off x="33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1" name="Rectangle 790"/>
          <p:cNvSpPr>
            <a:spLocks noChangeAspect="1"/>
          </p:cNvSpPr>
          <p:nvPr/>
        </p:nvSpPr>
        <p:spPr>
          <a:xfrm>
            <a:off x="35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2" name="Rectangle 791"/>
          <p:cNvSpPr>
            <a:spLocks noChangeAspect="1"/>
          </p:cNvSpPr>
          <p:nvPr/>
        </p:nvSpPr>
        <p:spPr>
          <a:xfrm>
            <a:off x="38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3" name="Rectangle 792"/>
          <p:cNvSpPr>
            <a:spLocks noChangeAspect="1"/>
          </p:cNvSpPr>
          <p:nvPr/>
        </p:nvSpPr>
        <p:spPr>
          <a:xfrm>
            <a:off x="40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4" name="Rectangle 793"/>
          <p:cNvSpPr>
            <a:spLocks noChangeAspect="1"/>
          </p:cNvSpPr>
          <p:nvPr/>
        </p:nvSpPr>
        <p:spPr>
          <a:xfrm>
            <a:off x="46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5" name="Rectangle 794"/>
          <p:cNvSpPr>
            <a:spLocks noChangeAspect="1"/>
          </p:cNvSpPr>
          <p:nvPr/>
        </p:nvSpPr>
        <p:spPr>
          <a:xfrm>
            <a:off x="47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6" name="Rectangle 795"/>
          <p:cNvSpPr>
            <a:spLocks noChangeAspect="1"/>
          </p:cNvSpPr>
          <p:nvPr/>
        </p:nvSpPr>
        <p:spPr>
          <a:xfrm>
            <a:off x="60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7" name="Rectangle 796"/>
          <p:cNvSpPr>
            <a:spLocks noChangeAspect="1"/>
          </p:cNvSpPr>
          <p:nvPr/>
        </p:nvSpPr>
        <p:spPr>
          <a:xfrm>
            <a:off x="62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8" name="Rectangle 797"/>
          <p:cNvSpPr>
            <a:spLocks noChangeAspect="1"/>
          </p:cNvSpPr>
          <p:nvPr/>
        </p:nvSpPr>
        <p:spPr>
          <a:xfrm>
            <a:off x="64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9" name="Rectangle 798"/>
          <p:cNvSpPr>
            <a:spLocks noChangeAspect="1"/>
          </p:cNvSpPr>
          <p:nvPr/>
        </p:nvSpPr>
        <p:spPr>
          <a:xfrm>
            <a:off x="65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0" name="Rectangle 799"/>
          <p:cNvSpPr>
            <a:spLocks noChangeAspect="1"/>
          </p:cNvSpPr>
          <p:nvPr/>
        </p:nvSpPr>
        <p:spPr>
          <a:xfrm>
            <a:off x="71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1" name="Rectangle 800"/>
          <p:cNvSpPr>
            <a:spLocks noChangeAspect="1"/>
          </p:cNvSpPr>
          <p:nvPr/>
        </p:nvSpPr>
        <p:spPr>
          <a:xfrm>
            <a:off x="73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2" name="Rectangle 801"/>
          <p:cNvSpPr>
            <a:spLocks noChangeAspect="1"/>
          </p:cNvSpPr>
          <p:nvPr/>
        </p:nvSpPr>
        <p:spPr>
          <a:xfrm>
            <a:off x="74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3" name="Rectangle 802"/>
          <p:cNvSpPr>
            <a:spLocks noChangeAspect="1"/>
          </p:cNvSpPr>
          <p:nvPr/>
        </p:nvSpPr>
        <p:spPr>
          <a:xfrm>
            <a:off x="76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4" name="Rectangle 803"/>
          <p:cNvSpPr>
            <a:spLocks noChangeAspect="1"/>
          </p:cNvSpPr>
          <p:nvPr/>
        </p:nvSpPr>
        <p:spPr>
          <a:xfrm>
            <a:off x="78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5" name="Rectangle 804"/>
          <p:cNvSpPr>
            <a:spLocks noChangeAspect="1"/>
          </p:cNvSpPr>
          <p:nvPr/>
        </p:nvSpPr>
        <p:spPr>
          <a:xfrm>
            <a:off x="80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6" name="Rectangle 805"/>
          <p:cNvSpPr>
            <a:spLocks noChangeAspect="1"/>
          </p:cNvSpPr>
          <p:nvPr/>
        </p:nvSpPr>
        <p:spPr>
          <a:xfrm>
            <a:off x="82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7" name="Rectangle 806"/>
          <p:cNvSpPr>
            <a:spLocks noChangeAspect="1"/>
          </p:cNvSpPr>
          <p:nvPr/>
        </p:nvSpPr>
        <p:spPr>
          <a:xfrm>
            <a:off x="83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8" name="Rectangle 807"/>
          <p:cNvSpPr>
            <a:spLocks noChangeAspect="1"/>
          </p:cNvSpPr>
          <p:nvPr/>
        </p:nvSpPr>
        <p:spPr>
          <a:xfrm>
            <a:off x="85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9" name="Rectangle 808"/>
          <p:cNvSpPr>
            <a:spLocks noChangeAspect="1"/>
          </p:cNvSpPr>
          <p:nvPr/>
        </p:nvSpPr>
        <p:spPr>
          <a:xfrm>
            <a:off x="874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0" name="Rectangle 809"/>
          <p:cNvSpPr>
            <a:spLocks noChangeAspect="1"/>
          </p:cNvSpPr>
          <p:nvPr/>
        </p:nvSpPr>
        <p:spPr>
          <a:xfrm>
            <a:off x="892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1" name="Rectangle 810"/>
          <p:cNvSpPr>
            <a:spLocks noChangeAspect="1"/>
          </p:cNvSpPr>
          <p:nvPr/>
        </p:nvSpPr>
        <p:spPr>
          <a:xfrm>
            <a:off x="910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2" name="Rectangle 811"/>
          <p:cNvSpPr>
            <a:spLocks noChangeAspect="1"/>
          </p:cNvSpPr>
          <p:nvPr/>
        </p:nvSpPr>
        <p:spPr>
          <a:xfrm>
            <a:off x="928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3" name="Rectangle 812"/>
          <p:cNvSpPr>
            <a:spLocks noChangeAspect="1"/>
          </p:cNvSpPr>
          <p:nvPr/>
        </p:nvSpPr>
        <p:spPr>
          <a:xfrm>
            <a:off x="9463021" y="17241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4" name="Rectangle 813"/>
          <p:cNvSpPr>
            <a:spLocks noChangeAspect="1"/>
          </p:cNvSpPr>
          <p:nvPr/>
        </p:nvSpPr>
        <p:spPr>
          <a:xfrm>
            <a:off x="9643021" y="172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5" name="Rectangle 814"/>
          <p:cNvSpPr>
            <a:spLocks noChangeAspect="1"/>
          </p:cNvSpPr>
          <p:nvPr/>
        </p:nvSpPr>
        <p:spPr>
          <a:xfrm>
            <a:off x="9823021" y="172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6" name="Rectangle 815"/>
          <p:cNvSpPr>
            <a:spLocks noChangeAspect="1"/>
          </p:cNvSpPr>
          <p:nvPr/>
        </p:nvSpPr>
        <p:spPr>
          <a:xfrm>
            <a:off x="19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7" name="Rectangle 816"/>
          <p:cNvSpPr>
            <a:spLocks noChangeAspect="1"/>
          </p:cNvSpPr>
          <p:nvPr/>
        </p:nvSpPr>
        <p:spPr>
          <a:xfrm>
            <a:off x="20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8" name="Rectangle 817"/>
          <p:cNvSpPr>
            <a:spLocks noChangeAspect="1"/>
          </p:cNvSpPr>
          <p:nvPr/>
        </p:nvSpPr>
        <p:spPr>
          <a:xfrm>
            <a:off x="22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9" name="Rectangle 818"/>
          <p:cNvSpPr>
            <a:spLocks noChangeAspect="1"/>
          </p:cNvSpPr>
          <p:nvPr/>
        </p:nvSpPr>
        <p:spPr>
          <a:xfrm>
            <a:off x="24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0" name="Rectangle 819"/>
          <p:cNvSpPr>
            <a:spLocks noChangeAspect="1"/>
          </p:cNvSpPr>
          <p:nvPr/>
        </p:nvSpPr>
        <p:spPr>
          <a:xfrm>
            <a:off x="26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1" name="Rectangle 820"/>
          <p:cNvSpPr>
            <a:spLocks noChangeAspect="1"/>
          </p:cNvSpPr>
          <p:nvPr/>
        </p:nvSpPr>
        <p:spPr>
          <a:xfrm>
            <a:off x="28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2" name="Rectangle 821"/>
          <p:cNvSpPr>
            <a:spLocks noChangeAspect="1"/>
          </p:cNvSpPr>
          <p:nvPr/>
        </p:nvSpPr>
        <p:spPr>
          <a:xfrm>
            <a:off x="29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3" name="Rectangle 822"/>
          <p:cNvSpPr>
            <a:spLocks noChangeAspect="1"/>
          </p:cNvSpPr>
          <p:nvPr/>
        </p:nvSpPr>
        <p:spPr>
          <a:xfrm>
            <a:off x="31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4" name="Rectangle 823"/>
          <p:cNvSpPr>
            <a:spLocks noChangeAspect="1"/>
          </p:cNvSpPr>
          <p:nvPr/>
        </p:nvSpPr>
        <p:spPr>
          <a:xfrm>
            <a:off x="33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5" name="Rectangle 824"/>
          <p:cNvSpPr>
            <a:spLocks noChangeAspect="1"/>
          </p:cNvSpPr>
          <p:nvPr/>
        </p:nvSpPr>
        <p:spPr>
          <a:xfrm>
            <a:off x="35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6" name="Rectangle 825"/>
          <p:cNvSpPr>
            <a:spLocks noChangeAspect="1"/>
          </p:cNvSpPr>
          <p:nvPr/>
        </p:nvSpPr>
        <p:spPr>
          <a:xfrm>
            <a:off x="46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7" name="Rectangle 826"/>
          <p:cNvSpPr>
            <a:spLocks noChangeAspect="1"/>
          </p:cNvSpPr>
          <p:nvPr/>
        </p:nvSpPr>
        <p:spPr>
          <a:xfrm>
            <a:off x="60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8" name="Rectangle 827"/>
          <p:cNvSpPr>
            <a:spLocks noChangeAspect="1"/>
          </p:cNvSpPr>
          <p:nvPr/>
        </p:nvSpPr>
        <p:spPr>
          <a:xfrm>
            <a:off x="62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9" name="Rectangle 828"/>
          <p:cNvSpPr>
            <a:spLocks noChangeAspect="1"/>
          </p:cNvSpPr>
          <p:nvPr/>
        </p:nvSpPr>
        <p:spPr>
          <a:xfrm>
            <a:off x="65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0" name="Rectangle 829"/>
          <p:cNvSpPr>
            <a:spLocks noChangeAspect="1"/>
          </p:cNvSpPr>
          <p:nvPr/>
        </p:nvSpPr>
        <p:spPr>
          <a:xfrm>
            <a:off x="67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1" name="Rectangle 830"/>
          <p:cNvSpPr>
            <a:spLocks noChangeAspect="1"/>
          </p:cNvSpPr>
          <p:nvPr/>
        </p:nvSpPr>
        <p:spPr>
          <a:xfrm>
            <a:off x="69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2" name="Rectangle 831"/>
          <p:cNvSpPr>
            <a:spLocks noChangeAspect="1"/>
          </p:cNvSpPr>
          <p:nvPr/>
        </p:nvSpPr>
        <p:spPr>
          <a:xfrm>
            <a:off x="71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3" name="Rectangle 832"/>
          <p:cNvSpPr>
            <a:spLocks noChangeAspect="1"/>
          </p:cNvSpPr>
          <p:nvPr/>
        </p:nvSpPr>
        <p:spPr>
          <a:xfrm>
            <a:off x="73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4" name="Rectangle 833"/>
          <p:cNvSpPr>
            <a:spLocks noChangeAspect="1"/>
          </p:cNvSpPr>
          <p:nvPr/>
        </p:nvSpPr>
        <p:spPr>
          <a:xfrm>
            <a:off x="74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5" name="Rectangle 834"/>
          <p:cNvSpPr>
            <a:spLocks noChangeAspect="1"/>
          </p:cNvSpPr>
          <p:nvPr/>
        </p:nvSpPr>
        <p:spPr>
          <a:xfrm>
            <a:off x="76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6" name="Rectangle 835"/>
          <p:cNvSpPr>
            <a:spLocks noChangeAspect="1"/>
          </p:cNvSpPr>
          <p:nvPr/>
        </p:nvSpPr>
        <p:spPr>
          <a:xfrm>
            <a:off x="78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7" name="Rectangle 836"/>
          <p:cNvSpPr>
            <a:spLocks noChangeAspect="1"/>
          </p:cNvSpPr>
          <p:nvPr/>
        </p:nvSpPr>
        <p:spPr>
          <a:xfrm>
            <a:off x="80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8" name="Rectangle 837"/>
          <p:cNvSpPr>
            <a:spLocks noChangeAspect="1"/>
          </p:cNvSpPr>
          <p:nvPr/>
        </p:nvSpPr>
        <p:spPr>
          <a:xfrm>
            <a:off x="82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39" name="Rectangle 838"/>
          <p:cNvSpPr>
            <a:spLocks noChangeAspect="1"/>
          </p:cNvSpPr>
          <p:nvPr/>
        </p:nvSpPr>
        <p:spPr>
          <a:xfrm>
            <a:off x="83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0" name="Rectangle 839"/>
          <p:cNvSpPr>
            <a:spLocks noChangeAspect="1"/>
          </p:cNvSpPr>
          <p:nvPr/>
        </p:nvSpPr>
        <p:spPr>
          <a:xfrm>
            <a:off x="85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1" name="Rectangle 840"/>
          <p:cNvSpPr>
            <a:spLocks noChangeAspect="1"/>
          </p:cNvSpPr>
          <p:nvPr/>
        </p:nvSpPr>
        <p:spPr>
          <a:xfrm>
            <a:off x="874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2" name="Rectangle 841"/>
          <p:cNvSpPr>
            <a:spLocks noChangeAspect="1"/>
          </p:cNvSpPr>
          <p:nvPr/>
        </p:nvSpPr>
        <p:spPr>
          <a:xfrm>
            <a:off x="892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3" name="Rectangle 842"/>
          <p:cNvSpPr>
            <a:spLocks noChangeAspect="1"/>
          </p:cNvSpPr>
          <p:nvPr/>
        </p:nvSpPr>
        <p:spPr>
          <a:xfrm>
            <a:off x="910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4" name="Rectangle 843"/>
          <p:cNvSpPr>
            <a:spLocks noChangeAspect="1"/>
          </p:cNvSpPr>
          <p:nvPr/>
        </p:nvSpPr>
        <p:spPr>
          <a:xfrm>
            <a:off x="928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5" name="Rectangle 844"/>
          <p:cNvSpPr>
            <a:spLocks noChangeAspect="1"/>
          </p:cNvSpPr>
          <p:nvPr/>
        </p:nvSpPr>
        <p:spPr>
          <a:xfrm>
            <a:off x="9463021" y="19041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6" name="Rectangle 845"/>
          <p:cNvSpPr>
            <a:spLocks noChangeAspect="1"/>
          </p:cNvSpPr>
          <p:nvPr/>
        </p:nvSpPr>
        <p:spPr>
          <a:xfrm>
            <a:off x="9643021" y="190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7" name="Rectangle 846"/>
          <p:cNvSpPr>
            <a:spLocks noChangeAspect="1"/>
          </p:cNvSpPr>
          <p:nvPr/>
        </p:nvSpPr>
        <p:spPr>
          <a:xfrm>
            <a:off x="9823021" y="190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8" name="Rectangle 847"/>
          <p:cNvSpPr>
            <a:spLocks noChangeAspect="1"/>
          </p:cNvSpPr>
          <p:nvPr/>
        </p:nvSpPr>
        <p:spPr>
          <a:xfrm>
            <a:off x="10003021" y="190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9" name="Rectangle 848"/>
          <p:cNvSpPr>
            <a:spLocks noChangeAspect="1"/>
          </p:cNvSpPr>
          <p:nvPr/>
        </p:nvSpPr>
        <p:spPr>
          <a:xfrm>
            <a:off x="24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0" name="Rectangle 849"/>
          <p:cNvSpPr>
            <a:spLocks noChangeAspect="1"/>
          </p:cNvSpPr>
          <p:nvPr/>
        </p:nvSpPr>
        <p:spPr>
          <a:xfrm>
            <a:off x="26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1" name="Rectangle 850"/>
          <p:cNvSpPr>
            <a:spLocks noChangeAspect="1"/>
          </p:cNvSpPr>
          <p:nvPr/>
        </p:nvSpPr>
        <p:spPr>
          <a:xfrm>
            <a:off x="28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2" name="Rectangle 851"/>
          <p:cNvSpPr>
            <a:spLocks noChangeAspect="1"/>
          </p:cNvSpPr>
          <p:nvPr/>
        </p:nvSpPr>
        <p:spPr>
          <a:xfrm>
            <a:off x="29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3" name="Rectangle 852"/>
          <p:cNvSpPr>
            <a:spLocks noChangeAspect="1"/>
          </p:cNvSpPr>
          <p:nvPr/>
        </p:nvSpPr>
        <p:spPr>
          <a:xfrm>
            <a:off x="31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4" name="Rectangle 853"/>
          <p:cNvSpPr>
            <a:spLocks noChangeAspect="1"/>
          </p:cNvSpPr>
          <p:nvPr/>
        </p:nvSpPr>
        <p:spPr>
          <a:xfrm>
            <a:off x="33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5" name="Rectangle 854"/>
          <p:cNvSpPr>
            <a:spLocks noChangeAspect="1"/>
          </p:cNvSpPr>
          <p:nvPr/>
        </p:nvSpPr>
        <p:spPr>
          <a:xfrm>
            <a:off x="38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6" name="Rectangle 855"/>
          <p:cNvSpPr>
            <a:spLocks noChangeAspect="1"/>
          </p:cNvSpPr>
          <p:nvPr/>
        </p:nvSpPr>
        <p:spPr>
          <a:xfrm>
            <a:off x="40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7" name="Rectangle 856"/>
          <p:cNvSpPr>
            <a:spLocks noChangeAspect="1"/>
          </p:cNvSpPr>
          <p:nvPr/>
        </p:nvSpPr>
        <p:spPr>
          <a:xfrm>
            <a:off x="5683021" y="2084195"/>
            <a:ext cx="180000" cy="18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8" name="Rectangle 857"/>
          <p:cNvSpPr>
            <a:spLocks noChangeAspect="1"/>
          </p:cNvSpPr>
          <p:nvPr/>
        </p:nvSpPr>
        <p:spPr>
          <a:xfrm>
            <a:off x="64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59" name="Rectangle 858"/>
          <p:cNvSpPr>
            <a:spLocks noChangeAspect="1"/>
          </p:cNvSpPr>
          <p:nvPr/>
        </p:nvSpPr>
        <p:spPr>
          <a:xfrm>
            <a:off x="65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0" name="Rectangle 859"/>
          <p:cNvSpPr>
            <a:spLocks noChangeAspect="1"/>
          </p:cNvSpPr>
          <p:nvPr/>
        </p:nvSpPr>
        <p:spPr>
          <a:xfrm>
            <a:off x="67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1" name="Rectangle 860"/>
          <p:cNvSpPr>
            <a:spLocks noChangeAspect="1"/>
          </p:cNvSpPr>
          <p:nvPr/>
        </p:nvSpPr>
        <p:spPr>
          <a:xfrm>
            <a:off x="69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2" name="Rectangle 861"/>
          <p:cNvSpPr>
            <a:spLocks noChangeAspect="1"/>
          </p:cNvSpPr>
          <p:nvPr/>
        </p:nvSpPr>
        <p:spPr>
          <a:xfrm>
            <a:off x="71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3" name="Rectangle 862"/>
          <p:cNvSpPr>
            <a:spLocks noChangeAspect="1"/>
          </p:cNvSpPr>
          <p:nvPr/>
        </p:nvSpPr>
        <p:spPr>
          <a:xfrm>
            <a:off x="73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4" name="Rectangle 863"/>
          <p:cNvSpPr>
            <a:spLocks noChangeAspect="1"/>
          </p:cNvSpPr>
          <p:nvPr/>
        </p:nvSpPr>
        <p:spPr>
          <a:xfrm>
            <a:off x="74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5" name="Rectangle 864"/>
          <p:cNvSpPr>
            <a:spLocks noChangeAspect="1"/>
          </p:cNvSpPr>
          <p:nvPr/>
        </p:nvSpPr>
        <p:spPr>
          <a:xfrm>
            <a:off x="76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6" name="Rectangle 865"/>
          <p:cNvSpPr>
            <a:spLocks noChangeAspect="1"/>
          </p:cNvSpPr>
          <p:nvPr/>
        </p:nvSpPr>
        <p:spPr>
          <a:xfrm>
            <a:off x="78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7" name="Rectangle 866"/>
          <p:cNvSpPr>
            <a:spLocks noChangeAspect="1"/>
          </p:cNvSpPr>
          <p:nvPr/>
        </p:nvSpPr>
        <p:spPr>
          <a:xfrm>
            <a:off x="80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8" name="Rectangle 867"/>
          <p:cNvSpPr>
            <a:spLocks noChangeAspect="1"/>
          </p:cNvSpPr>
          <p:nvPr/>
        </p:nvSpPr>
        <p:spPr>
          <a:xfrm>
            <a:off x="82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9" name="Rectangle 868"/>
          <p:cNvSpPr>
            <a:spLocks noChangeAspect="1"/>
          </p:cNvSpPr>
          <p:nvPr/>
        </p:nvSpPr>
        <p:spPr>
          <a:xfrm>
            <a:off x="83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0" name="Rectangle 869"/>
          <p:cNvSpPr>
            <a:spLocks noChangeAspect="1"/>
          </p:cNvSpPr>
          <p:nvPr/>
        </p:nvSpPr>
        <p:spPr>
          <a:xfrm>
            <a:off x="856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1" name="Rectangle 870"/>
          <p:cNvSpPr>
            <a:spLocks noChangeAspect="1"/>
          </p:cNvSpPr>
          <p:nvPr/>
        </p:nvSpPr>
        <p:spPr>
          <a:xfrm>
            <a:off x="87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2" name="Rectangle 871"/>
          <p:cNvSpPr>
            <a:spLocks noChangeAspect="1"/>
          </p:cNvSpPr>
          <p:nvPr/>
        </p:nvSpPr>
        <p:spPr>
          <a:xfrm>
            <a:off x="89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3" name="Rectangle 872"/>
          <p:cNvSpPr>
            <a:spLocks noChangeAspect="1"/>
          </p:cNvSpPr>
          <p:nvPr/>
        </p:nvSpPr>
        <p:spPr>
          <a:xfrm>
            <a:off x="910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4" name="Rectangle 873"/>
          <p:cNvSpPr>
            <a:spLocks noChangeAspect="1"/>
          </p:cNvSpPr>
          <p:nvPr/>
        </p:nvSpPr>
        <p:spPr>
          <a:xfrm>
            <a:off x="928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5" name="Rectangle 874"/>
          <p:cNvSpPr>
            <a:spLocks noChangeAspect="1"/>
          </p:cNvSpPr>
          <p:nvPr/>
        </p:nvSpPr>
        <p:spPr>
          <a:xfrm>
            <a:off x="964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6" name="Rectangle 875"/>
          <p:cNvSpPr>
            <a:spLocks noChangeAspect="1"/>
          </p:cNvSpPr>
          <p:nvPr/>
        </p:nvSpPr>
        <p:spPr>
          <a:xfrm>
            <a:off x="1723021" y="20841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7" name="Rectangle 876"/>
          <p:cNvSpPr>
            <a:spLocks noChangeAspect="1"/>
          </p:cNvSpPr>
          <p:nvPr/>
        </p:nvSpPr>
        <p:spPr>
          <a:xfrm>
            <a:off x="24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8" name="Rectangle 877"/>
          <p:cNvSpPr>
            <a:spLocks noChangeAspect="1"/>
          </p:cNvSpPr>
          <p:nvPr/>
        </p:nvSpPr>
        <p:spPr>
          <a:xfrm>
            <a:off x="26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9" name="Rectangle 878"/>
          <p:cNvSpPr>
            <a:spLocks noChangeAspect="1"/>
          </p:cNvSpPr>
          <p:nvPr/>
        </p:nvSpPr>
        <p:spPr>
          <a:xfrm>
            <a:off x="28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0" name="Rectangle 879"/>
          <p:cNvSpPr>
            <a:spLocks noChangeAspect="1"/>
          </p:cNvSpPr>
          <p:nvPr/>
        </p:nvSpPr>
        <p:spPr>
          <a:xfrm>
            <a:off x="29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1" name="Rectangle 880"/>
          <p:cNvSpPr>
            <a:spLocks noChangeAspect="1"/>
          </p:cNvSpPr>
          <p:nvPr/>
        </p:nvSpPr>
        <p:spPr>
          <a:xfrm>
            <a:off x="31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2" name="Rectangle 881"/>
          <p:cNvSpPr>
            <a:spLocks noChangeAspect="1"/>
          </p:cNvSpPr>
          <p:nvPr/>
        </p:nvSpPr>
        <p:spPr>
          <a:xfrm>
            <a:off x="33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3" name="Rectangle 882"/>
          <p:cNvSpPr>
            <a:spLocks noChangeAspect="1"/>
          </p:cNvSpPr>
          <p:nvPr/>
        </p:nvSpPr>
        <p:spPr>
          <a:xfrm>
            <a:off x="35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4" name="Rectangle 883"/>
          <p:cNvSpPr>
            <a:spLocks noChangeAspect="1"/>
          </p:cNvSpPr>
          <p:nvPr/>
        </p:nvSpPr>
        <p:spPr>
          <a:xfrm>
            <a:off x="38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5" name="Rectangle 884"/>
          <p:cNvSpPr>
            <a:spLocks noChangeAspect="1"/>
          </p:cNvSpPr>
          <p:nvPr/>
        </p:nvSpPr>
        <p:spPr>
          <a:xfrm>
            <a:off x="40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6" name="Rectangle 885"/>
          <p:cNvSpPr>
            <a:spLocks noChangeAspect="1"/>
          </p:cNvSpPr>
          <p:nvPr/>
        </p:nvSpPr>
        <p:spPr>
          <a:xfrm>
            <a:off x="42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7" name="Rectangle 886"/>
          <p:cNvSpPr>
            <a:spLocks noChangeAspect="1"/>
          </p:cNvSpPr>
          <p:nvPr/>
        </p:nvSpPr>
        <p:spPr>
          <a:xfrm>
            <a:off x="5863021" y="2264215"/>
            <a:ext cx="180000" cy="180000"/>
          </a:xfrm>
          <a:prstGeom prst="rect">
            <a:avLst/>
          </a:prstGeom>
          <a:solidFill>
            <a:srgbClr val="0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7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8" name="Rectangle 887"/>
          <p:cNvSpPr>
            <a:spLocks noChangeAspect="1"/>
          </p:cNvSpPr>
          <p:nvPr/>
        </p:nvSpPr>
        <p:spPr>
          <a:xfrm>
            <a:off x="6043021" y="2264215"/>
            <a:ext cx="180000" cy="180000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9" name="Rectangle 888"/>
          <p:cNvSpPr>
            <a:spLocks noChangeAspect="1"/>
          </p:cNvSpPr>
          <p:nvPr/>
        </p:nvSpPr>
        <p:spPr>
          <a:xfrm>
            <a:off x="62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0" name="Rectangle 889"/>
          <p:cNvSpPr>
            <a:spLocks noChangeAspect="1"/>
          </p:cNvSpPr>
          <p:nvPr/>
        </p:nvSpPr>
        <p:spPr>
          <a:xfrm>
            <a:off x="64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1" name="Rectangle 890"/>
          <p:cNvSpPr>
            <a:spLocks noChangeAspect="1"/>
          </p:cNvSpPr>
          <p:nvPr/>
        </p:nvSpPr>
        <p:spPr>
          <a:xfrm>
            <a:off x="65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2" name="Rectangle 891"/>
          <p:cNvSpPr>
            <a:spLocks noChangeAspect="1"/>
          </p:cNvSpPr>
          <p:nvPr/>
        </p:nvSpPr>
        <p:spPr>
          <a:xfrm>
            <a:off x="67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3" name="Rectangle 892"/>
          <p:cNvSpPr>
            <a:spLocks noChangeAspect="1"/>
          </p:cNvSpPr>
          <p:nvPr/>
        </p:nvSpPr>
        <p:spPr>
          <a:xfrm>
            <a:off x="69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4" name="Rectangle 893"/>
          <p:cNvSpPr>
            <a:spLocks noChangeAspect="1"/>
          </p:cNvSpPr>
          <p:nvPr/>
        </p:nvSpPr>
        <p:spPr>
          <a:xfrm>
            <a:off x="71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5" name="Rectangle 894"/>
          <p:cNvSpPr>
            <a:spLocks noChangeAspect="1"/>
          </p:cNvSpPr>
          <p:nvPr/>
        </p:nvSpPr>
        <p:spPr>
          <a:xfrm>
            <a:off x="7303021" y="226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6" name="Rectangle 895"/>
          <p:cNvSpPr>
            <a:spLocks noChangeAspect="1"/>
          </p:cNvSpPr>
          <p:nvPr/>
        </p:nvSpPr>
        <p:spPr>
          <a:xfrm>
            <a:off x="74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7" name="Rectangle 896"/>
          <p:cNvSpPr>
            <a:spLocks noChangeAspect="1"/>
          </p:cNvSpPr>
          <p:nvPr/>
        </p:nvSpPr>
        <p:spPr>
          <a:xfrm>
            <a:off x="76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8" name="Rectangle 897"/>
          <p:cNvSpPr>
            <a:spLocks noChangeAspect="1"/>
          </p:cNvSpPr>
          <p:nvPr/>
        </p:nvSpPr>
        <p:spPr>
          <a:xfrm>
            <a:off x="78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9" name="Rectangle 898"/>
          <p:cNvSpPr>
            <a:spLocks noChangeAspect="1"/>
          </p:cNvSpPr>
          <p:nvPr/>
        </p:nvSpPr>
        <p:spPr>
          <a:xfrm>
            <a:off x="80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0" name="Rectangle 899"/>
          <p:cNvSpPr>
            <a:spLocks noChangeAspect="1"/>
          </p:cNvSpPr>
          <p:nvPr/>
        </p:nvSpPr>
        <p:spPr>
          <a:xfrm>
            <a:off x="82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1" name="Rectangle 900"/>
          <p:cNvSpPr>
            <a:spLocks noChangeAspect="1"/>
          </p:cNvSpPr>
          <p:nvPr/>
        </p:nvSpPr>
        <p:spPr>
          <a:xfrm>
            <a:off x="838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2" name="Rectangle 901"/>
          <p:cNvSpPr>
            <a:spLocks noChangeAspect="1"/>
          </p:cNvSpPr>
          <p:nvPr/>
        </p:nvSpPr>
        <p:spPr>
          <a:xfrm>
            <a:off x="856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3" name="Rectangle 902"/>
          <p:cNvSpPr>
            <a:spLocks noChangeAspect="1"/>
          </p:cNvSpPr>
          <p:nvPr/>
        </p:nvSpPr>
        <p:spPr>
          <a:xfrm>
            <a:off x="87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4" name="Rectangle 903"/>
          <p:cNvSpPr>
            <a:spLocks noChangeAspect="1"/>
          </p:cNvSpPr>
          <p:nvPr/>
        </p:nvSpPr>
        <p:spPr>
          <a:xfrm>
            <a:off x="892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5" name="Rectangle 904"/>
          <p:cNvSpPr>
            <a:spLocks noChangeAspect="1"/>
          </p:cNvSpPr>
          <p:nvPr/>
        </p:nvSpPr>
        <p:spPr>
          <a:xfrm>
            <a:off x="910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6" name="Rectangle 905"/>
          <p:cNvSpPr>
            <a:spLocks noChangeAspect="1"/>
          </p:cNvSpPr>
          <p:nvPr/>
        </p:nvSpPr>
        <p:spPr>
          <a:xfrm>
            <a:off x="9643021" y="22642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7" name="Rectangle 906"/>
          <p:cNvSpPr>
            <a:spLocks noChangeAspect="1"/>
          </p:cNvSpPr>
          <p:nvPr/>
        </p:nvSpPr>
        <p:spPr>
          <a:xfrm>
            <a:off x="2623021" y="2444235"/>
            <a:ext cx="180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8" name="Rectangle 907"/>
          <p:cNvSpPr>
            <a:spLocks noChangeAspect="1"/>
          </p:cNvSpPr>
          <p:nvPr/>
        </p:nvSpPr>
        <p:spPr>
          <a:xfrm>
            <a:off x="28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9" name="Rectangle 908"/>
          <p:cNvSpPr>
            <a:spLocks noChangeAspect="1"/>
          </p:cNvSpPr>
          <p:nvPr/>
        </p:nvSpPr>
        <p:spPr>
          <a:xfrm>
            <a:off x="29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0" name="Rectangle 909"/>
          <p:cNvSpPr>
            <a:spLocks noChangeAspect="1"/>
          </p:cNvSpPr>
          <p:nvPr/>
        </p:nvSpPr>
        <p:spPr>
          <a:xfrm>
            <a:off x="31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1" name="Rectangle 910"/>
          <p:cNvSpPr>
            <a:spLocks noChangeAspect="1"/>
          </p:cNvSpPr>
          <p:nvPr/>
        </p:nvSpPr>
        <p:spPr>
          <a:xfrm>
            <a:off x="33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2" name="Rectangle 911"/>
          <p:cNvSpPr>
            <a:spLocks noChangeAspect="1"/>
          </p:cNvSpPr>
          <p:nvPr/>
        </p:nvSpPr>
        <p:spPr>
          <a:xfrm>
            <a:off x="35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3" name="Rectangle 912"/>
          <p:cNvSpPr>
            <a:spLocks noChangeAspect="1"/>
          </p:cNvSpPr>
          <p:nvPr/>
        </p:nvSpPr>
        <p:spPr>
          <a:xfrm>
            <a:off x="3703021" y="2444235"/>
            <a:ext cx="180000" cy="1800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4" name="Rectangle 913"/>
          <p:cNvSpPr>
            <a:spLocks noChangeAspect="1"/>
          </p:cNvSpPr>
          <p:nvPr/>
        </p:nvSpPr>
        <p:spPr>
          <a:xfrm>
            <a:off x="3883021" y="2444235"/>
            <a:ext cx="180000" cy="18000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5" name="Rectangle 914"/>
          <p:cNvSpPr>
            <a:spLocks noChangeAspect="1"/>
          </p:cNvSpPr>
          <p:nvPr/>
        </p:nvSpPr>
        <p:spPr>
          <a:xfrm>
            <a:off x="4063021" y="2444235"/>
            <a:ext cx="180000" cy="1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6" name="Rectangle 915"/>
          <p:cNvSpPr>
            <a:spLocks noChangeAspect="1"/>
          </p:cNvSpPr>
          <p:nvPr/>
        </p:nvSpPr>
        <p:spPr>
          <a:xfrm>
            <a:off x="55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7" name="Rectangle 916"/>
          <p:cNvSpPr>
            <a:spLocks noChangeAspect="1"/>
          </p:cNvSpPr>
          <p:nvPr/>
        </p:nvSpPr>
        <p:spPr>
          <a:xfrm>
            <a:off x="56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8" name="Rectangle 917"/>
          <p:cNvSpPr>
            <a:spLocks noChangeAspect="1"/>
          </p:cNvSpPr>
          <p:nvPr/>
        </p:nvSpPr>
        <p:spPr>
          <a:xfrm>
            <a:off x="58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19" name="Rectangle 918"/>
          <p:cNvSpPr>
            <a:spLocks noChangeAspect="1"/>
          </p:cNvSpPr>
          <p:nvPr/>
        </p:nvSpPr>
        <p:spPr>
          <a:xfrm>
            <a:off x="60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0" name="Rectangle 919"/>
          <p:cNvSpPr>
            <a:spLocks noChangeAspect="1"/>
          </p:cNvSpPr>
          <p:nvPr/>
        </p:nvSpPr>
        <p:spPr>
          <a:xfrm>
            <a:off x="62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1" name="Rectangle 920"/>
          <p:cNvSpPr>
            <a:spLocks noChangeAspect="1"/>
          </p:cNvSpPr>
          <p:nvPr/>
        </p:nvSpPr>
        <p:spPr>
          <a:xfrm>
            <a:off x="64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2" name="Rectangle 921"/>
          <p:cNvSpPr>
            <a:spLocks noChangeAspect="1"/>
          </p:cNvSpPr>
          <p:nvPr/>
        </p:nvSpPr>
        <p:spPr>
          <a:xfrm>
            <a:off x="65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3" name="Rectangle 922"/>
          <p:cNvSpPr>
            <a:spLocks noChangeAspect="1"/>
          </p:cNvSpPr>
          <p:nvPr/>
        </p:nvSpPr>
        <p:spPr>
          <a:xfrm>
            <a:off x="67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4" name="Rectangle 923"/>
          <p:cNvSpPr>
            <a:spLocks noChangeAspect="1"/>
          </p:cNvSpPr>
          <p:nvPr/>
        </p:nvSpPr>
        <p:spPr>
          <a:xfrm>
            <a:off x="69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5" name="Rectangle 924"/>
          <p:cNvSpPr>
            <a:spLocks noChangeAspect="1"/>
          </p:cNvSpPr>
          <p:nvPr/>
        </p:nvSpPr>
        <p:spPr>
          <a:xfrm>
            <a:off x="71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6" name="Rectangle 925"/>
          <p:cNvSpPr>
            <a:spLocks noChangeAspect="1"/>
          </p:cNvSpPr>
          <p:nvPr/>
        </p:nvSpPr>
        <p:spPr>
          <a:xfrm>
            <a:off x="7303021" y="244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7" name="Rectangle 926"/>
          <p:cNvSpPr>
            <a:spLocks noChangeAspect="1"/>
          </p:cNvSpPr>
          <p:nvPr/>
        </p:nvSpPr>
        <p:spPr>
          <a:xfrm>
            <a:off x="74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8" name="Rectangle 927"/>
          <p:cNvSpPr>
            <a:spLocks noChangeAspect="1"/>
          </p:cNvSpPr>
          <p:nvPr/>
        </p:nvSpPr>
        <p:spPr>
          <a:xfrm>
            <a:off x="76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9" name="Rectangle 928"/>
          <p:cNvSpPr>
            <a:spLocks noChangeAspect="1"/>
          </p:cNvSpPr>
          <p:nvPr/>
        </p:nvSpPr>
        <p:spPr>
          <a:xfrm>
            <a:off x="78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0" name="Rectangle 929"/>
          <p:cNvSpPr>
            <a:spLocks noChangeAspect="1"/>
          </p:cNvSpPr>
          <p:nvPr/>
        </p:nvSpPr>
        <p:spPr>
          <a:xfrm>
            <a:off x="80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1" name="Rectangle 930"/>
          <p:cNvSpPr>
            <a:spLocks noChangeAspect="1"/>
          </p:cNvSpPr>
          <p:nvPr/>
        </p:nvSpPr>
        <p:spPr>
          <a:xfrm>
            <a:off x="820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2" name="Rectangle 931"/>
          <p:cNvSpPr>
            <a:spLocks noChangeAspect="1"/>
          </p:cNvSpPr>
          <p:nvPr/>
        </p:nvSpPr>
        <p:spPr>
          <a:xfrm>
            <a:off x="838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3" name="Rectangle 932"/>
          <p:cNvSpPr>
            <a:spLocks noChangeAspect="1"/>
          </p:cNvSpPr>
          <p:nvPr/>
        </p:nvSpPr>
        <p:spPr>
          <a:xfrm>
            <a:off x="85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4" name="Rectangle 933"/>
          <p:cNvSpPr>
            <a:spLocks noChangeAspect="1"/>
          </p:cNvSpPr>
          <p:nvPr/>
        </p:nvSpPr>
        <p:spPr>
          <a:xfrm>
            <a:off x="874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5" name="Rectangle 934"/>
          <p:cNvSpPr>
            <a:spLocks noChangeAspect="1"/>
          </p:cNvSpPr>
          <p:nvPr/>
        </p:nvSpPr>
        <p:spPr>
          <a:xfrm>
            <a:off x="892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6" name="Rectangle 935"/>
          <p:cNvSpPr>
            <a:spLocks noChangeAspect="1"/>
          </p:cNvSpPr>
          <p:nvPr/>
        </p:nvSpPr>
        <p:spPr>
          <a:xfrm>
            <a:off x="9463021" y="24442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7" name="Rectangle 936"/>
          <p:cNvSpPr>
            <a:spLocks noChangeAspect="1"/>
          </p:cNvSpPr>
          <p:nvPr/>
        </p:nvSpPr>
        <p:spPr>
          <a:xfrm>
            <a:off x="262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8" name="Rectangle 937"/>
          <p:cNvSpPr>
            <a:spLocks noChangeAspect="1"/>
          </p:cNvSpPr>
          <p:nvPr/>
        </p:nvSpPr>
        <p:spPr>
          <a:xfrm>
            <a:off x="28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39" name="Rectangle 938"/>
          <p:cNvSpPr>
            <a:spLocks noChangeAspect="1"/>
          </p:cNvSpPr>
          <p:nvPr/>
        </p:nvSpPr>
        <p:spPr>
          <a:xfrm>
            <a:off x="29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0" name="Rectangle 939"/>
          <p:cNvSpPr>
            <a:spLocks noChangeAspect="1"/>
          </p:cNvSpPr>
          <p:nvPr/>
        </p:nvSpPr>
        <p:spPr>
          <a:xfrm>
            <a:off x="316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1" name="Rectangle 940"/>
          <p:cNvSpPr>
            <a:spLocks noChangeAspect="1"/>
          </p:cNvSpPr>
          <p:nvPr/>
        </p:nvSpPr>
        <p:spPr>
          <a:xfrm>
            <a:off x="33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2" name="Rectangle 941"/>
          <p:cNvSpPr>
            <a:spLocks noChangeAspect="1"/>
          </p:cNvSpPr>
          <p:nvPr/>
        </p:nvSpPr>
        <p:spPr>
          <a:xfrm>
            <a:off x="3523021" y="2624255"/>
            <a:ext cx="180000" cy="18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3" name="Rectangle 942"/>
          <p:cNvSpPr>
            <a:spLocks noChangeAspect="1"/>
          </p:cNvSpPr>
          <p:nvPr/>
        </p:nvSpPr>
        <p:spPr>
          <a:xfrm>
            <a:off x="37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4" name="Rectangle 943"/>
          <p:cNvSpPr>
            <a:spLocks noChangeAspect="1"/>
          </p:cNvSpPr>
          <p:nvPr/>
        </p:nvSpPr>
        <p:spPr>
          <a:xfrm>
            <a:off x="3883021" y="2624255"/>
            <a:ext cx="180000" cy="18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5" name="Rectangle 944"/>
          <p:cNvSpPr>
            <a:spLocks noChangeAspect="1"/>
          </p:cNvSpPr>
          <p:nvPr/>
        </p:nvSpPr>
        <p:spPr>
          <a:xfrm>
            <a:off x="55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6" name="Rectangle 945"/>
          <p:cNvSpPr>
            <a:spLocks noChangeAspect="1"/>
          </p:cNvSpPr>
          <p:nvPr/>
        </p:nvSpPr>
        <p:spPr>
          <a:xfrm>
            <a:off x="56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7" name="Rectangle 946"/>
          <p:cNvSpPr>
            <a:spLocks noChangeAspect="1"/>
          </p:cNvSpPr>
          <p:nvPr/>
        </p:nvSpPr>
        <p:spPr>
          <a:xfrm>
            <a:off x="6043021" y="2624255"/>
            <a:ext cx="180000" cy="1800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8" name="Rectangle 947"/>
          <p:cNvSpPr>
            <a:spLocks noChangeAspect="1"/>
          </p:cNvSpPr>
          <p:nvPr/>
        </p:nvSpPr>
        <p:spPr>
          <a:xfrm>
            <a:off x="64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9" name="Rectangle 948"/>
          <p:cNvSpPr>
            <a:spLocks noChangeAspect="1"/>
          </p:cNvSpPr>
          <p:nvPr/>
        </p:nvSpPr>
        <p:spPr>
          <a:xfrm>
            <a:off x="69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0" name="Rectangle 949"/>
          <p:cNvSpPr>
            <a:spLocks noChangeAspect="1"/>
          </p:cNvSpPr>
          <p:nvPr/>
        </p:nvSpPr>
        <p:spPr>
          <a:xfrm>
            <a:off x="712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1" name="Rectangle 950"/>
          <p:cNvSpPr>
            <a:spLocks noChangeAspect="1"/>
          </p:cNvSpPr>
          <p:nvPr/>
        </p:nvSpPr>
        <p:spPr>
          <a:xfrm>
            <a:off x="73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2" name="Rectangle 951"/>
          <p:cNvSpPr>
            <a:spLocks noChangeAspect="1"/>
          </p:cNvSpPr>
          <p:nvPr/>
        </p:nvSpPr>
        <p:spPr>
          <a:xfrm>
            <a:off x="74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3" name="Rectangle 952"/>
          <p:cNvSpPr>
            <a:spLocks noChangeAspect="1"/>
          </p:cNvSpPr>
          <p:nvPr/>
        </p:nvSpPr>
        <p:spPr>
          <a:xfrm>
            <a:off x="766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4" name="Rectangle 953"/>
          <p:cNvSpPr>
            <a:spLocks noChangeAspect="1"/>
          </p:cNvSpPr>
          <p:nvPr/>
        </p:nvSpPr>
        <p:spPr>
          <a:xfrm>
            <a:off x="78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5" name="Rectangle 954"/>
          <p:cNvSpPr>
            <a:spLocks noChangeAspect="1"/>
          </p:cNvSpPr>
          <p:nvPr/>
        </p:nvSpPr>
        <p:spPr>
          <a:xfrm>
            <a:off x="802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6" name="Rectangle 955"/>
          <p:cNvSpPr>
            <a:spLocks noChangeAspect="1"/>
          </p:cNvSpPr>
          <p:nvPr/>
        </p:nvSpPr>
        <p:spPr>
          <a:xfrm>
            <a:off x="820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7" name="Rectangle 956"/>
          <p:cNvSpPr>
            <a:spLocks noChangeAspect="1"/>
          </p:cNvSpPr>
          <p:nvPr/>
        </p:nvSpPr>
        <p:spPr>
          <a:xfrm>
            <a:off x="838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8" name="Rectangle 957"/>
          <p:cNvSpPr>
            <a:spLocks noChangeAspect="1"/>
          </p:cNvSpPr>
          <p:nvPr/>
        </p:nvSpPr>
        <p:spPr>
          <a:xfrm>
            <a:off x="856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59" name="Rectangle 958"/>
          <p:cNvSpPr>
            <a:spLocks noChangeAspect="1"/>
          </p:cNvSpPr>
          <p:nvPr/>
        </p:nvSpPr>
        <p:spPr>
          <a:xfrm>
            <a:off x="8743021" y="26242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0" name="Rectangle 959"/>
          <p:cNvSpPr>
            <a:spLocks noChangeAspect="1"/>
          </p:cNvSpPr>
          <p:nvPr/>
        </p:nvSpPr>
        <p:spPr>
          <a:xfrm>
            <a:off x="28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1" name="Rectangle 960"/>
          <p:cNvSpPr>
            <a:spLocks noChangeAspect="1"/>
          </p:cNvSpPr>
          <p:nvPr/>
        </p:nvSpPr>
        <p:spPr>
          <a:xfrm>
            <a:off x="29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2" name="Rectangle 961"/>
          <p:cNvSpPr>
            <a:spLocks noChangeAspect="1"/>
          </p:cNvSpPr>
          <p:nvPr/>
        </p:nvSpPr>
        <p:spPr>
          <a:xfrm>
            <a:off x="31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3" name="Rectangle 962"/>
          <p:cNvSpPr>
            <a:spLocks noChangeAspect="1"/>
          </p:cNvSpPr>
          <p:nvPr/>
        </p:nvSpPr>
        <p:spPr>
          <a:xfrm>
            <a:off x="334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4" name="Rectangle 963"/>
          <p:cNvSpPr>
            <a:spLocks noChangeAspect="1"/>
          </p:cNvSpPr>
          <p:nvPr/>
        </p:nvSpPr>
        <p:spPr>
          <a:xfrm>
            <a:off x="35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5" name="Rectangle 964"/>
          <p:cNvSpPr>
            <a:spLocks noChangeAspect="1"/>
          </p:cNvSpPr>
          <p:nvPr/>
        </p:nvSpPr>
        <p:spPr>
          <a:xfrm>
            <a:off x="37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6" name="Rectangle 965"/>
          <p:cNvSpPr>
            <a:spLocks noChangeAspect="1"/>
          </p:cNvSpPr>
          <p:nvPr/>
        </p:nvSpPr>
        <p:spPr>
          <a:xfrm>
            <a:off x="62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7" name="Rectangle 966"/>
          <p:cNvSpPr>
            <a:spLocks noChangeAspect="1"/>
          </p:cNvSpPr>
          <p:nvPr/>
        </p:nvSpPr>
        <p:spPr>
          <a:xfrm>
            <a:off x="65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8" name="Rectangle 967"/>
          <p:cNvSpPr>
            <a:spLocks noChangeAspect="1"/>
          </p:cNvSpPr>
          <p:nvPr/>
        </p:nvSpPr>
        <p:spPr>
          <a:xfrm>
            <a:off x="67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9" name="Rectangle 968"/>
          <p:cNvSpPr>
            <a:spLocks noChangeAspect="1"/>
          </p:cNvSpPr>
          <p:nvPr/>
        </p:nvSpPr>
        <p:spPr>
          <a:xfrm>
            <a:off x="694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0" name="Rectangle 969"/>
          <p:cNvSpPr>
            <a:spLocks noChangeAspect="1"/>
          </p:cNvSpPr>
          <p:nvPr/>
        </p:nvSpPr>
        <p:spPr>
          <a:xfrm>
            <a:off x="71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1" name="Rectangle 970"/>
          <p:cNvSpPr>
            <a:spLocks noChangeAspect="1"/>
          </p:cNvSpPr>
          <p:nvPr/>
        </p:nvSpPr>
        <p:spPr>
          <a:xfrm>
            <a:off x="73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2" name="Rectangle 971"/>
          <p:cNvSpPr>
            <a:spLocks noChangeAspect="1"/>
          </p:cNvSpPr>
          <p:nvPr/>
        </p:nvSpPr>
        <p:spPr>
          <a:xfrm>
            <a:off x="74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3" name="Rectangle 972"/>
          <p:cNvSpPr>
            <a:spLocks noChangeAspect="1"/>
          </p:cNvSpPr>
          <p:nvPr/>
        </p:nvSpPr>
        <p:spPr>
          <a:xfrm>
            <a:off x="76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4" name="Rectangle 973"/>
          <p:cNvSpPr>
            <a:spLocks noChangeAspect="1"/>
          </p:cNvSpPr>
          <p:nvPr/>
        </p:nvSpPr>
        <p:spPr>
          <a:xfrm>
            <a:off x="784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5" name="Rectangle 974"/>
          <p:cNvSpPr>
            <a:spLocks noChangeAspect="1"/>
          </p:cNvSpPr>
          <p:nvPr/>
        </p:nvSpPr>
        <p:spPr>
          <a:xfrm>
            <a:off x="802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6" name="Rectangle 975"/>
          <p:cNvSpPr>
            <a:spLocks noChangeAspect="1"/>
          </p:cNvSpPr>
          <p:nvPr/>
        </p:nvSpPr>
        <p:spPr>
          <a:xfrm>
            <a:off x="82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7" name="Rectangle 976"/>
          <p:cNvSpPr>
            <a:spLocks noChangeAspect="1"/>
          </p:cNvSpPr>
          <p:nvPr/>
        </p:nvSpPr>
        <p:spPr>
          <a:xfrm>
            <a:off x="838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8" name="Rectangle 977"/>
          <p:cNvSpPr>
            <a:spLocks noChangeAspect="1"/>
          </p:cNvSpPr>
          <p:nvPr/>
        </p:nvSpPr>
        <p:spPr>
          <a:xfrm>
            <a:off x="856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9" name="Rectangle 978"/>
          <p:cNvSpPr>
            <a:spLocks noChangeAspect="1"/>
          </p:cNvSpPr>
          <p:nvPr/>
        </p:nvSpPr>
        <p:spPr>
          <a:xfrm>
            <a:off x="9103021" y="28042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0" name="Rectangle 979"/>
          <p:cNvSpPr>
            <a:spLocks noChangeAspect="1"/>
          </p:cNvSpPr>
          <p:nvPr/>
        </p:nvSpPr>
        <p:spPr>
          <a:xfrm>
            <a:off x="29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1" name="Rectangle 980"/>
          <p:cNvSpPr>
            <a:spLocks noChangeAspect="1"/>
          </p:cNvSpPr>
          <p:nvPr/>
        </p:nvSpPr>
        <p:spPr>
          <a:xfrm>
            <a:off x="31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2" name="Rectangle 981"/>
          <p:cNvSpPr>
            <a:spLocks noChangeAspect="1"/>
          </p:cNvSpPr>
          <p:nvPr/>
        </p:nvSpPr>
        <p:spPr>
          <a:xfrm>
            <a:off x="37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3" name="Rectangle 982"/>
          <p:cNvSpPr>
            <a:spLocks noChangeAspect="1"/>
          </p:cNvSpPr>
          <p:nvPr/>
        </p:nvSpPr>
        <p:spPr>
          <a:xfrm>
            <a:off x="55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4" name="Rectangle 983"/>
          <p:cNvSpPr>
            <a:spLocks noChangeAspect="1"/>
          </p:cNvSpPr>
          <p:nvPr/>
        </p:nvSpPr>
        <p:spPr>
          <a:xfrm>
            <a:off x="56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5" name="Rectangle 984"/>
          <p:cNvSpPr>
            <a:spLocks noChangeAspect="1"/>
          </p:cNvSpPr>
          <p:nvPr/>
        </p:nvSpPr>
        <p:spPr>
          <a:xfrm>
            <a:off x="58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6" name="Rectangle 985"/>
          <p:cNvSpPr>
            <a:spLocks noChangeAspect="1"/>
          </p:cNvSpPr>
          <p:nvPr/>
        </p:nvSpPr>
        <p:spPr>
          <a:xfrm>
            <a:off x="65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7" name="Rectangle 986"/>
          <p:cNvSpPr>
            <a:spLocks noChangeAspect="1"/>
          </p:cNvSpPr>
          <p:nvPr/>
        </p:nvSpPr>
        <p:spPr>
          <a:xfrm>
            <a:off x="67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8" name="Rectangle 987"/>
          <p:cNvSpPr>
            <a:spLocks noChangeAspect="1"/>
          </p:cNvSpPr>
          <p:nvPr/>
        </p:nvSpPr>
        <p:spPr>
          <a:xfrm>
            <a:off x="712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89" name="Rectangle 988"/>
          <p:cNvSpPr>
            <a:spLocks noChangeAspect="1"/>
          </p:cNvSpPr>
          <p:nvPr/>
        </p:nvSpPr>
        <p:spPr>
          <a:xfrm>
            <a:off x="73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0" name="Rectangle 989"/>
          <p:cNvSpPr>
            <a:spLocks noChangeAspect="1"/>
          </p:cNvSpPr>
          <p:nvPr/>
        </p:nvSpPr>
        <p:spPr>
          <a:xfrm>
            <a:off x="74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1" name="Rectangle 990"/>
          <p:cNvSpPr>
            <a:spLocks noChangeAspect="1"/>
          </p:cNvSpPr>
          <p:nvPr/>
        </p:nvSpPr>
        <p:spPr>
          <a:xfrm>
            <a:off x="766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2" name="Rectangle 991"/>
          <p:cNvSpPr>
            <a:spLocks noChangeAspect="1"/>
          </p:cNvSpPr>
          <p:nvPr/>
        </p:nvSpPr>
        <p:spPr>
          <a:xfrm>
            <a:off x="784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3" name="Rectangle 992"/>
          <p:cNvSpPr>
            <a:spLocks noChangeAspect="1"/>
          </p:cNvSpPr>
          <p:nvPr/>
        </p:nvSpPr>
        <p:spPr>
          <a:xfrm>
            <a:off x="802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4" name="Rectangle 993"/>
          <p:cNvSpPr>
            <a:spLocks noChangeAspect="1"/>
          </p:cNvSpPr>
          <p:nvPr/>
        </p:nvSpPr>
        <p:spPr>
          <a:xfrm>
            <a:off x="820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5" name="Rectangle 994"/>
          <p:cNvSpPr>
            <a:spLocks noChangeAspect="1"/>
          </p:cNvSpPr>
          <p:nvPr/>
        </p:nvSpPr>
        <p:spPr>
          <a:xfrm>
            <a:off x="838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6" name="Rectangle 995"/>
          <p:cNvSpPr>
            <a:spLocks noChangeAspect="1"/>
          </p:cNvSpPr>
          <p:nvPr/>
        </p:nvSpPr>
        <p:spPr>
          <a:xfrm>
            <a:off x="8563021" y="2984295"/>
            <a:ext cx="180000" cy="180000"/>
          </a:xfrm>
          <a:prstGeom prst="rect">
            <a:avLst/>
          </a:prstGeom>
          <a:solidFill>
            <a:srgbClr val="D6395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7" name="Rectangle 996"/>
          <p:cNvSpPr>
            <a:spLocks noChangeAspect="1"/>
          </p:cNvSpPr>
          <p:nvPr/>
        </p:nvSpPr>
        <p:spPr>
          <a:xfrm>
            <a:off x="8923021" y="29842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8" name="Rectangle 997"/>
          <p:cNvSpPr>
            <a:spLocks noChangeAspect="1"/>
          </p:cNvSpPr>
          <p:nvPr/>
        </p:nvSpPr>
        <p:spPr>
          <a:xfrm>
            <a:off x="31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99" name="Rectangle 998"/>
          <p:cNvSpPr>
            <a:spLocks noChangeAspect="1"/>
          </p:cNvSpPr>
          <p:nvPr/>
        </p:nvSpPr>
        <p:spPr>
          <a:xfrm>
            <a:off x="33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0" name="Rectangle 999"/>
          <p:cNvSpPr>
            <a:spLocks noChangeAspect="1"/>
          </p:cNvSpPr>
          <p:nvPr/>
        </p:nvSpPr>
        <p:spPr>
          <a:xfrm>
            <a:off x="532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1" name="Rectangle 1000"/>
          <p:cNvSpPr>
            <a:spLocks noChangeAspect="1"/>
          </p:cNvSpPr>
          <p:nvPr/>
        </p:nvSpPr>
        <p:spPr>
          <a:xfrm>
            <a:off x="550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2" name="Rectangle 1001"/>
          <p:cNvSpPr>
            <a:spLocks noChangeAspect="1"/>
          </p:cNvSpPr>
          <p:nvPr/>
        </p:nvSpPr>
        <p:spPr>
          <a:xfrm>
            <a:off x="568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3" name="Rectangle 1002"/>
          <p:cNvSpPr>
            <a:spLocks noChangeAspect="1"/>
          </p:cNvSpPr>
          <p:nvPr/>
        </p:nvSpPr>
        <p:spPr>
          <a:xfrm>
            <a:off x="58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4" name="Rectangle 1003"/>
          <p:cNvSpPr>
            <a:spLocks noChangeAspect="1"/>
          </p:cNvSpPr>
          <p:nvPr/>
        </p:nvSpPr>
        <p:spPr>
          <a:xfrm>
            <a:off x="60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5" name="Rectangle 1004"/>
          <p:cNvSpPr>
            <a:spLocks noChangeAspect="1"/>
          </p:cNvSpPr>
          <p:nvPr/>
        </p:nvSpPr>
        <p:spPr>
          <a:xfrm>
            <a:off x="622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6" name="Rectangle 1005"/>
          <p:cNvSpPr>
            <a:spLocks noChangeAspect="1"/>
          </p:cNvSpPr>
          <p:nvPr/>
        </p:nvSpPr>
        <p:spPr>
          <a:xfrm>
            <a:off x="640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7" name="Rectangle 1006"/>
          <p:cNvSpPr>
            <a:spLocks noChangeAspect="1"/>
          </p:cNvSpPr>
          <p:nvPr/>
        </p:nvSpPr>
        <p:spPr>
          <a:xfrm>
            <a:off x="67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8" name="Rectangle 1007"/>
          <p:cNvSpPr>
            <a:spLocks noChangeAspect="1"/>
          </p:cNvSpPr>
          <p:nvPr/>
        </p:nvSpPr>
        <p:spPr>
          <a:xfrm>
            <a:off x="69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9" name="Rectangle 1008"/>
          <p:cNvSpPr>
            <a:spLocks noChangeAspect="1"/>
          </p:cNvSpPr>
          <p:nvPr/>
        </p:nvSpPr>
        <p:spPr>
          <a:xfrm>
            <a:off x="748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0" name="Rectangle 1009"/>
          <p:cNvSpPr>
            <a:spLocks noChangeAspect="1"/>
          </p:cNvSpPr>
          <p:nvPr/>
        </p:nvSpPr>
        <p:spPr>
          <a:xfrm>
            <a:off x="766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1" name="Rectangle 1010"/>
          <p:cNvSpPr>
            <a:spLocks noChangeAspect="1"/>
          </p:cNvSpPr>
          <p:nvPr/>
        </p:nvSpPr>
        <p:spPr>
          <a:xfrm>
            <a:off x="784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2" name="Rectangle 1011"/>
          <p:cNvSpPr>
            <a:spLocks noChangeAspect="1"/>
          </p:cNvSpPr>
          <p:nvPr/>
        </p:nvSpPr>
        <p:spPr>
          <a:xfrm>
            <a:off x="802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3" name="Rectangle 1012"/>
          <p:cNvSpPr>
            <a:spLocks noChangeAspect="1"/>
          </p:cNvSpPr>
          <p:nvPr/>
        </p:nvSpPr>
        <p:spPr>
          <a:xfrm>
            <a:off x="820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4" name="Rectangle 1013"/>
          <p:cNvSpPr>
            <a:spLocks noChangeAspect="1"/>
          </p:cNvSpPr>
          <p:nvPr/>
        </p:nvSpPr>
        <p:spPr>
          <a:xfrm>
            <a:off x="8383021" y="31643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5" name="Rectangle 1014"/>
          <p:cNvSpPr>
            <a:spLocks noChangeAspect="1"/>
          </p:cNvSpPr>
          <p:nvPr/>
        </p:nvSpPr>
        <p:spPr>
          <a:xfrm>
            <a:off x="334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6" name="Rectangle 1015"/>
          <p:cNvSpPr>
            <a:spLocks noChangeAspect="1"/>
          </p:cNvSpPr>
          <p:nvPr/>
        </p:nvSpPr>
        <p:spPr>
          <a:xfrm>
            <a:off x="352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7" name="Rectangle 1016"/>
          <p:cNvSpPr>
            <a:spLocks noChangeAspect="1"/>
          </p:cNvSpPr>
          <p:nvPr/>
        </p:nvSpPr>
        <p:spPr>
          <a:xfrm>
            <a:off x="532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8" name="Rectangle 1017"/>
          <p:cNvSpPr>
            <a:spLocks noChangeAspect="1"/>
          </p:cNvSpPr>
          <p:nvPr/>
        </p:nvSpPr>
        <p:spPr>
          <a:xfrm>
            <a:off x="550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19" name="Rectangle 1018"/>
          <p:cNvSpPr>
            <a:spLocks noChangeAspect="1"/>
          </p:cNvSpPr>
          <p:nvPr/>
        </p:nvSpPr>
        <p:spPr>
          <a:xfrm>
            <a:off x="568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0" name="Rectangle 1019"/>
          <p:cNvSpPr>
            <a:spLocks noChangeAspect="1"/>
          </p:cNvSpPr>
          <p:nvPr/>
        </p:nvSpPr>
        <p:spPr>
          <a:xfrm>
            <a:off x="586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1" name="Rectangle 1020"/>
          <p:cNvSpPr>
            <a:spLocks noChangeAspect="1"/>
          </p:cNvSpPr>
          <p:nvPr/>
        </p:nvSpPr>
        <p:spPr>
          <a:xfrm>
            <a:off x="604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2" name="Rectangle 1021"/>
          <p:cNvSpPr>
            <a:spLocks noChangeAspect="1"/>
          </p:cNvSpPr>
          <p:nvPr/>
        </p:nvSpPr>
        <p:spPr>
          <a:xfrm>
            <a:off x="622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3" name="Rectangle 1022"/>
          <p:cNvSpPr>
            <a:spLocks noChangeAspect="1"/>
          </p:cNvSpPr>
          <p:nvPr/>
        </p:nvSpPr>
        <p:spPr>
          <a:xfrm>
            <a:off x="640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4" name="Rectangle 1023"/>
          <p:cNvSpPr>
            <a:spLocks noChangeAspect="1"/>
          </p:cNvSpPr>
          <p:nvPr/>
        </p:nvSpPr>
        <p:spPr>
          <a:xfrm>
            <a:off x="7483021" y="3344335"/>
            <a:ext cx="180000" cy="180000"/>
          </a:xfrm>
          <a:prstGeom prst="rect">
            <a:avLst/>
          </a:prstGeom>
          <a:solidFill>
            <a:srgbClr val="92D05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5" name="Rectangle 1024"/>
          <p:cNvSpPr>
            <a:spLocks noChangeAspect="1"/>
          </p:cNvSpPr>
          <p:nvPr/>
        </p:nvSpPr>
        <p:spPr>
          <a:xfrm>
            <a:off x="766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6" name="Rectangle 1025"/>
          <p:cNvSpPr>
            <a:spLocks noChangeAspect="1"/>
          </p:cNvSpPr>
          <p:nvPr/>
        </p:nvSpPr>
        <p:spPr>
          <a:xfrm>
            <a:off x="820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7" name="Rectangle 1026"/>
          <p:cNvSpPr>
            <a:spLocks noChangeAspect="1"/>
          </p:cNvSpPr>
          <p:nvPr/>
        </p:nvSpPr>
        <p:spPr>
          <a:xfrm>
            <a:off x="838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8" name="Rectangle 1027"/>
          <p:cNvSpPr>
            <a:spLocks noChangeAspect="1"/>
          </p:cNvSpPr>
          <p:nvPr/>
        </p:nvSpPr>
        <p:spPr>
          <a:xfrm>
            <a:off x="8743021" y="33443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9" name="Rectangle 1028"/>
          <p:cNvSpPr>
            <a:spLocks noChangeAspect="1"/>
          </p:cNvSpPr>
          <p:nvPr/>
        </p:nvSpPr>
        <p:spPr>
          <a:xfrm>
            <a:off x="37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0" name="Rectangle 1029"/>
          <p:cNvSpPr>
            <a:spLocks noChangeAspect="1"/>
          </p:cNvSpPr>
          <p:nvPr/>
        </p:nvSpPr>
        <p:spPr>
          <a:xfrm>
            <a:off x="388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1" name="Rectangle 1030"/>
          <p:cNvSpPr>
            <a:spLocks noChangeAspect="1"/>
          </p:cNvSpPr>
          <p:nvPr/>
        </p:nvSpPr>
        <p:spPr>
          <a:xfrm>
            <a:off x="40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2" name="Rectangle 1031"/>
          <p:cNvSpPr>
            <a:spLocks noChangeAspect="1"/>
          </p:cNvSpPr>
          <p:nvPr/>
        </p:nvSpPr>
        <p:spPr>
          <a:xfrm>
            <a:off x="532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3" name="Rectangle 1032"/>
          <p:cNvSpPr>
            <a:spLocks noChangeAspect="1"/>
          </p:cNvSpPr>
          <p:nvPr/>
        </p:nvSpPr>
        <p:spPr>
          <a:xfrm>
            <a:off x="55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4" name="Rectangle 1033"/>
          <p:cNvSpPr>
            <a:spLocks noChangeAspect="1"/>
          </p:cNvSpPr>
          <p:nvPr/>
        </p:nvSpPr>
        <p:spPr>
          <a:xfrm>
            <a:off x="568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5" name="Rectangle 1034"/>
          <p:cNvSpPr>
            <a:spLocks noChangeAspect="1"/>
          </p:cNvSpPr>
          <p:nvPr/>
        </p:nvSpPr>
        <p:spPr>
          <a:xfrm>
            <a:off x="58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6" name="Rectangle 1035"/>
          <p:cNvSpPr>
            <a:spLocks noChangeAspect="1"/>
          </p:cNvSpPr>
          <p:nvPr/>
        </p:nvSpPr>
        <p:spPr>
          <a:xfrm>
            <a:off x="604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7" name="Rectangle 1036"/>
          <p:cNvSpPr>
            <a:spLocks noChangeAspect="1"/>
          </p:cNvSpPr>
          <p:nvPr/>
        </p:nvSpPr>
        <p:spPr>
          <a:xfrm>
            <a:off x="622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8" name="Rectangle 1037"/>
          <p:cNvSpPr>
            <a:spLocks noChangeAspect="1"/>
          </p:cNvSpPr>
          <p:nvPr/>
        </p:nvSpPr>
        <p:spPr>
          <a:xfrm>
            <a:off x="64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9" name="Rectangle 1038"/>
          <p:cNvSpPr>
            <a:spLocks noChangeAspect="1"/>
          </p:cNvSpPr>
          <p:nvPr/>
        </p:nvSpPr>
        <p:spPr>
          <a:xfrm>
            <a:off x="658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0" name="Rectangle 1039"/>
          <p:cNvSpPr>
            <a:spLocks noChangeAspect="1"/>
          </p:cNvSpPr>
          <p:nvPr/>
        </p:nvSpPr>
        <p:spPr>
          <a:xfrm>
            <a:off x="67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1" name="Rectangle 1040"/>
          <p:cNvSpPr>
            <a:spLocks noChangeAspect="1"/>
          </p:cNvSpPr>
          <p:nvPr/>
        </p:nvSpPr>
        <p:spPr>
          <a:xfrm>
            <a:off x="766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2" name="Rectangle 1041"/>
          <p:cNvSpPr>
            <a:spLocks noChangeAspect="1"/>
          </p:cNvSpPr>
          <p:nvPr/>
        </p:nvSpPr>
        <p:spPr>
          <a:xfrm>
            <a:off x="8203021" y="35243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3" name="Rectangle 1042"/>
          <p:cNvSpPr>
            <a:spLocks noChangeAspect="1"/>
          </p:cNvSpPr>
          <p:nvPr/>
        </p:nvSpPr>
        <p:spPr>
          <a:xfrm>
            <a:off x="352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4" name="Rectangle 1043"/>
          <p:cNvSpPr>
            <a:spLocks noChangeAspect="1"/>
          </p:cNvSpPr>
          <p:nvPr/>
        </p:nvSpPr>
        <p:spPr>
          <a:xfrm>
            <a:off x="370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5" name="Rectangle 1044"/>
          <p:cNvSpPr>
            <a:spLocks noChangeAspect="1"/>
          </p:cNvSpPr>
          <p:nvPr/>
        </p:nvSpPr>
        <p:spPr>
          <a:xfrm>
            <a:off x="38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6" name="Rectangle 1045"/>
          <p:cNvSpPr>
            <a:spLocks noChangeAspect="1"/>
          </p:cNvSpPr>
          <p:nvPr/>
        </p:nvSpPr>
        <p:spPr>
          <a:xfrm>
            <a:off x="406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7" name="Rectangle 1046"/>
          <p:cNvSpPr>
            <a:spLocks noChangeAspect="1"/>
          </p:cNvSpPr>
          <p:nvPr/>
        </p:nvSpPr>
        <p:spPr>
          <a:xfrm>
            <a:off x="424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8" name="Rectangle 1047"/>
          <p:cNvSpPr>
            <a:spLocks noChangeAspect="1"/>
          </p:cNvSpPr>
          <p:nvPr/>
        </p:nvSpPr>
        <p:spPr>
          <a:xfrm>
            <a:off x="550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9" name="Rectangle 1048"/>
          <p:cNvSpPr>
            <a:spLocks noChangeAspect="1"/>
          </p:cNvSpPr>
          <p:nvPr/>
        </p:nvSpPr>
        <p:spPr>
          <a:xfrm>
            <a:off x="56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0" name="Rectangle 1049"/>
          <p:cNvSpPr>
            <a:spLocks noChangeAspect="1"/>
          </p:cNvSpPr>
          <p:nvPr/>
        </p:nvSpPr>
        <p:spPr>
          <a:xfrm>
            <a:off x="586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1" name="Rectangle 1050"/>
          <p:cNvSpPr>
            <a:spLocks noChangeAspect="1"/>
          </p:cNvSpPr>
          <p:nvPr/>
        </p:nvSpPr>
        <p:spPr>
          <a:xfrm>
            <a:off x="604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2" name="Rectangle 1051"/>
          <p:cNvSpPr>
            <a:spLocks noChangeAspect="1"/>
          </p:cNvSpPr>
          <p:nvPr/>
        </p:nvSpPr>
        <p:spPr>
          <a:xfrm>
            <a:off x="622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3" name="Rectangle 1052"/>
          <p:cNvSpPr>
            <a:spLocks noChangeAspect="1"/>
          </p:cNvSpPr>
          <p:nvPr/>
        </p:nvSpPr>
        <p:spPr>
          <a:xfrm>
            <a:off x="640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4" name="Rectangle 1053"/>
          <p:cNvSpPr>
            <a:spLocks noChangeAspect="1"/>
          </p:cNvSpPr>
          <p:nvPr/>
        </p:nvSpPr>
        <p:spPr>
          <a:xfrm>
            <a:off x="65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5" name="Rectangle 1054"/>
          <p:cNvSpPr>
            <a:spLocks noChangeAspect="1"/>
          </p:cNvSpPr>
          <p:nvPr/>
        </p:nvSpPr>
        <p:spPr>
          <a:xfrm>
            <a:off x="838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6" name="Rectangle 1055"/>
          <p:cNvSpPr>
            <a:spLocks noChangeAspect="1"/>
          </p:cNvSpPr>
          <p:nvPr/>
        </p:nvSpPr>
        <p:spPr>
          <a:xfrm>
            <a:off x="8563021" y="37043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7" name="Rectangle 1056"/>
          <p:cNvSpPr>
            <a:spLocks noChangeAspect="1"/>
          </p:cNvSpPr>
          <p:nvPr/>
        </p:nvSpPr>
        <p:spPr>
          <a:xfrm>
            <a:off x="352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8" name="Rectangle 1057"/>
          <p:cNvSpPr>
            <a:spLocks noChangeAspect="1"/>
          </p:cNvSpPr>
          <p:nvPr/>
        </p:nvSpPr>
        <p:spPr>
          <a:xfrm>
            <a:off x="370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9" name="Rectangle 1058"/>
          <p:cNvSpPr>
            <a:spLocks noChangeAspect="1"/>
          </p:cNvSpPr>
          <p:nvPr/>
        </p:nvSpPr>
        <p:spPr>
          <a:xfrm>
            <a:off x="388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0" name="Rectangle 1059"/>
          <p:cNvSpPr>
            <a:spLocks noChangeAspect="1"/>
          </p:cNvSpPr>
          <p:nvPr/>
        </p:nvSpPr>
        <p:spPr>
          <a:xfrm>
            <a:off x="406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1" name="Rectangle 1060"/>
          <p:cNvSpPr>
            <a:spLocks noChangeAspect="1"/>
          </p:cNvSpPr>
          <p:nvPr/>
        </p:nvSpPr>
        <p:spPr>
          <a:xfrm>
            <a:off x="424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2" name="Rectangle 1061"/>
          <p:cNvSpPr>
            <a:spLocks noChangeAspect="1"/>
          </p:cNvSpPr>
          <p:nvPr/>
        </p:nvSpPr>
        <p:spPr>
          <a:xfrm>
            <a:off x="442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3" name="Rectangle 1062"/>
          <p:cNvSpPr>
            <a:spLocks noChangeAspect="1"/>
          </p:cNvSpPr>
          <p:nvPr/>
        </p:nvSpPr>
        <p:spPr>
          <a:xfrm>
            <a:off x="460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4" name="Rectangle 1063"/>
          <p:cNvSpPr>
            <a:spLocks noChangeAspect="1"/>
          </p:cNvSpPr>
          <p:nvPr/>
        </p:nvSpPr>
        <p:spPr>
          <a:xfrm>
            <a:off x="586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5" name="Rectangle 1064"/>
          <p:cNvSpPr>
            <a:spLocks noChangeAspect="1"/>
          </p:cNvSpPr>
          <p:nvPr/>
        </p:nvSpPr>
        <p:spPr>
          <a:xfrm>
            <a:off x="6043021" y="388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6" name="Rectangle 1065"/>
          <p:cNvSpPr>
            <a:spLocks noChangeAspect="1"/>
          </p:cNvSpPr>
          <p:nvPr/>
        </p:nvSpPr>
        <p:spPr>
          <a:xfrm>
            <a:off x="622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7" name="Rectangle 1066"/>
          <p:cNvSpPr>
            <a:spLocks noChangeAspect="1"/>
          </p:cNvSpPr>
          <p:nvPr/>
        </p:nvSpPr>
        <p:spPr>
          <a:xfrm>
            <a:off x="640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8" name="Rectangle 1067"/>
          <p:cNvSpPr>
            <a:spLocks noChangeAspect="1"/>
          </p:cNvSpPr>
          <p:nvPr/>
        </p:nvSpPr>
        <p:spPr>
          <a:xfrm>
            <a:off x="6583021" y="38843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9" name="Rectangle 1068"/>
          <p:cNvSpPr>
            <a:spLocks noChangeAspect="1"/>
          </p:cNvSpPr>
          <p:nvPr/>
        </p:nvSpPr>
        <p:spPr>
          <a:xfrm>
            <a:off x="370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0" name="Rectangle 1069"/>
          <p:cNvSpPr>
            <a:spLocks noChangeAspect="1"/>
          </p:cNvSpPr>
          <p:nvPr/>
        </p:nvSpPr>
        <p:spPr>
          <a:xfrm>
            <a:off x="388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1" name="Rectangle 1070"/>
          <p:cNvSpPr>
            <a:spLocks noChangeAspect="1"/>
          </p:cNvSpPr>
          <p:nvPr/>
        </p:nvSpPr>
        <p:spPr>
          <a:xfrm>
            <a:off x="406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2" name="Rectangle 1071"/>
          <p:cNvSpPr>
            <a:spLocks noChangeAspect="1"/>
          </p:cNvSpPr>
          <p:nvPr/>
        </p:nvSpPr>
        <p:spPr>
          <a:xfrm>
            <a:off x="424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3" name="Rectangle 1072"/>
          <p:cNvSpPr>
            <a:spLocks noChangeAspect="1"/>
          </p:cNvSpPr>
          <p:nvPr/>
        </p:nvSpPr>
        <p:spPr>
          <a:xfrm>
            <a:off x="442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4" name="Rectangle 1073"/>
          <p:cNvSpPr>
            <a:spLocks noChangeAspect="1"/>
          </p:cNvSpPr>
          <p:nvPr/>
        </p:nvSpPr>
        <p:spPr>
          <a:xfrm>
            <a:off x="6043021" y="406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5" name="Rectangle 1074"/>
          <p:cNvSpPr>
            <a:spLocks noChangeAspect="1"/>
          </p:cNvSpPr>
          <p:nvPr/>
        </p:nvSpPr>
        <p:spPr>
          <a:xfrm>
            <a:off x="622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6" name="Rectangle 1075"/>
          <p:cNvSpPr>
            <a:spLocks noChangeAspect="1"/>
          </p:cNvSpPr>
          <p:nvPr/>
        </p:nvSpPr>
        <p:spPr>
          <a:xfrm>
            <a:off x="640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7" name="Rectangle 1076"/>
          <p:cNvSpPr>
            <a:spLocks noChangeAspect="1"/>
          </p:cNvSpPr>
          <p:nvPr/>
        </p:nvSpPr>
        <p:spPr>
          <a:xfrm>
            <a:off x="658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8" name="Rectangle 1077"/>
          <p:cNvSpPr>
            <a:spLocks noChangeAspect="1"/>
          </p:cNvSpPr>
          <p:nvPr/>
        </p:nvSpPr>
        <p:spPr>
          <a:xfrm>
            <a:off x="874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79" name="Rectangle 1078"/>
          <p:cNvSpPr>
            <a:spLocks noChangeAspect="1"/>
          </p:cNvSpPr>
          <p:nvPr/>
        </p:nvSpPr>
        <p:spPr>
          <a:xfrm>
            <a:off x="9103021" y="40644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0" name="Rectangle 1079"/>
          <p:cNvSpPr>
            <a:spLocks noChangeAspect="1"/>
          </p:cNvSpPr>
          <p:nvPr/>
        </p:nvSpPr>
        <p:spPr>
          <a:xfrm>
            <a:off x="388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1" name="Rectangle 1080"/>
          <p:cNvSpPr>
            <a:spLocks noChangeAspect="1"/>
          </p:cNvSpPr>
          <p:nvPr/>
        </p:nvSpPr>
        <p:spPr>
          <a:xfrm>
            <a:off x="406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2" name="Rectangle 1081"/>
          <p:cNvSpPr>
            <a:spLocks noChangeAspect="1"/>
          </p:cNvSpPr>
          <p:nvPr/>
        </p:nvSpPr>
        <p:spPr>
          <a:xfrm>
            <a:off x="424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3" name="Rectangle 1082"/>
          <p:cNvSpPr>
            <a:spLocks noChangeAspect="1"/>
          </p:cNvSpPr>
          <p:nvPr/>
        </p:nvSpPr>
        <p:spPr>
          <a:xfrm>
            <a:off x="442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4" name="Rectangle 1083"/>
          <p:cNvSpPr>
            <a:spLocks noChangeAspect="1"/>
          </p:cNvSpPr>
          <p:nvPr/>
        </p:nvSpPr>
        <p:spPr>
          <a:xfrm>
            <a:off x="604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5" name="Rectangle 1084"/>
          <p:cNvSpPr>
            <a:spLocks noChangeAspect="1"/>
          </p:cNvSpPr>
          <p:nvPr/>
        </p:nvSpPr>
        <p:spPr>
          <a:xfrm>
            <a:off x="622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6" name="Rectangle 1085"/>
          <p:cNvSpPr>
            <a:spLocks noChangeAspect="1"/>
          </p:cNvSpPr>
          <p:nvPr/>
        </p:nvSpPr>
        <p:spPr>
          <a:xfrm>
            <a:off x="640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7" name="Rectangle 1086"/>
          <p:cNvSpPr>
            <a:spLocks noChangeAspect="1"/>
          </p:cNvSpPr>
          <p:nvPr/>
        </p:nvSpPr>
        <p:spPr>
          <a:xfrm>
            <a:off x="856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8" name="Rectangle 1087"/>
          <p:cNvSpPr>
            <a:spLocks noChangeAspect="1"/>
          </p:cNvSpPr>
          <p:nvPr/>
        </p:nvSpPr>
        <p:spPr>
          <a:xfrm>
            <a:off x="874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9" name="Rectangle 1088"/>
          <p:cNvSpPr>
            <a:spLocks noChangeAspect="1"/>
          </p:cNvSpPr>
          <p:nvPr/>
        </p:nvSpPr>
        <p:spPr>
          <a:xfrm>
            <a:off x="892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0" name="Rectangle 1089"/>
          <p:cNvSpPr>
            <a:spLocks noChangeAspect="1"/>
          </p:cNvSpPr>
          <p:nvPr/>
        </p:nvSpPr>
        <p:spPr>
          <a:xfrm>
            <a:off x="9103021" y="42444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1" name="Rectangle 1090"/>
          <p:cNvSpPr>
            <a:spLocks noChangeAspect="1"/>
          </p:cNvSpPr>
          <p:nvPr/>
        </p:nvSpPr>
        <p:spPr>
          <a:xfrm>
            <a:off x="388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2" name="Rectangle 1091"/>
          <p:cNvSpPr>
            <a:spLocks noChangeAspect="1"/>
          </p:cNvSpPr>
          <p:nvPr/>
        </p:nvSpPr>
        <p:spPr>
          <a:xfrm>
            <a:off x="406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3" name="Rectangle 1092"/>
          <p:cNvSpPr>
            <a:spLocks noChangeAspect="1"/>
          </p:cNvSpPr>
          <p:nvPr/>
        </p:nvSpPr>
        <p:spPr>
          <a:xfrm>
            <a:off x="424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4" name="Rectangle 1093"/>
          <p:cNvSpPr>
            <a:spLocks noChangeAspect="1"/>
          </p:cNvSpPr>
          <p:nvPr/>
        </p:nvSpPr>
        <p:spPr>
          <a:xfrm>
            <a:off x="604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5" name="Rectangle 1094"/>
          <p:cNvSpPr>
            <a:spLocks noChangeAspect="1"/>
          </p:cNvSpPr>
          <p:nvPr/>
        </p:nvSpPr>
        <p:spPr>
          <a:xfrm>
            <a:off x="6223021" y="4424455"/>
            <a:ext cx="180000" cy="18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6" name="Rectangle 1095"/>
          <p:cNvSpPr>
            <a:spLocks noChangeAspect="1"/>
          </p:cNvSpPr>
          <p:nvPr/>
        </p:nvSpPr>
        <p:spPr>
          <a:xfrm>
            <a:off x="640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7" name="Rectangle 1096"/>
          <p:cNvSpPr>
            <a:spLocks noChangeAspect="1"/>
          </p:cNvSpPr>
          <p:nvPr/>
        </p:nvSpPr>
        <p:spPr>
          <a:xfrm>
            <a:off x="838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8" name="Rectangle 1097"/>
          <p:cNvSpPr>
            <a:spLocks noChangeAspect="1"/>
          </p:cNvSpPr>
          <p:nvPr/>
        </p:nvSpPr>
        <p:spPr>
          <a:xfrm>
            <a:off x="856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99" name="Rectangle 1098"/>
          <p:cNvSpPr>
            <a:spLocks noChangeAspect="1"/>
          </p:cNvSpPr>
          <p:nvPr/>
        </p:nvSpPr>
        <p:spPr>
          <a:xfrm>
            <a:off x="874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0" name="Rectangle 1099"/>
          <p:cNvSpPr>
            <a:spLocks noChangeAspect="1"/>
          </p:cNvSpPr>
          <p:nvPr/>
        </p:nvSpPr>
        <p:spPr>
          <a:xfrm>
            <a:off x="892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1" name="Rectangle 1100"/>
          <p:cNvSpPr>
            <a:spLocks noChangeAspect="1"/>
          </p:cNvSpPr>
          <p:nvPr/>
        </p:nvSpPr>
        <p:spPr>
          <a:xfrm>
            <a:off x="910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2" name="Rectangle 1101"/>
          <p:cNvSpPr>
            <a:spLocks noChangeAspect="1"/>
          </p:cNvSpPr>
          <p:nvPr/>
        </p:nvSpPr>
        <p:spPr>
          <a:xfrm>
            <a:off x="9283021" y="442445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3" name="Rectangle 1102"/>
          <p:cNvSpPr>
            <a:spLocks noChangeAspect="1"/>
          </p:cNvSpPr>
          <p:nvPr/>
        </p:nvSpPr>
        <p:spPr>
          <a:xfrm>
            <a:off x="388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4" name="Rectangle 1103"/>
          <p:cNvSpPr>
            <a:spLocks noChangeAspect="1"/>
          </p:cNvSpPr>
          <p:nvPr/>
        </p:nvSpPr>
        <p:spPr>
          <a:xfrm>
            <a:off x="406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5" name="Rectangle 1104"/>
          <p:cNvSpPr>
            <a:spLocks noChangeAspect="1"/>
          </p:cNvSpPr>
          <p:nvPr/>
        </p:nvSpPr>
        <p:spPr>
          <a:xfrm>
            <a:off x="622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6" name="Rectangle 1105"/>
          <p:cNvSpPr>
            <a:spLocks noChangeAspect="1"/>
          </p:cNvSpPr>
          <p:nvPr/>
        </p:nvSpPr>
        <p:spPr>
          <a:xfrm>
            <a:off x="838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7" name="Rectangle 1106"/>
          <p:cNvSpPr>
            <a:spLocks noChangeAspect="1"/>
          </p:cNvSpPr>
          <p:nvPr/>
        </p:nvSpPr>
        <p:spPr>
          <a:xfrm>
            <a:off x="856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8" name="Rectangle 1107"/>
          <p:cNvSpPr>
            <a:spLocks noChangeAspect="1"/>
          </p:cNvSpPr>
          <p:nvPr/>
        </p:nvSpPr>
        <p:spPr>
          <a:xfrm>
            <a:off x="874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9" name="Rectangle 1108"/>
          <p:cNvSpPr>
            <a:spLocks noChangeAspect="1"/>
          </p:cNvSpPr>
          <p:nvPr/>
        </p:nvSpPr>
        <p:spPr>
          <a:xfrm>
            <a:off x="892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0" name="Rectangle 1109"/>
          <p:cNvSpPr>
            <a:spLocks noChangeAspect="1"/>
          </p:cNvSpPr>
          <p:nvPr/>
        </p:nvSpPr>
        <p:spPr>
          <a:xfrm>
            <a:off x="9103021" y="46044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1" name="Rectangle 1110"/>
          <p:cNvSpPr>
            <a:spLocks noChangeAspect="1"/>
          </p:cNvSpPr>
          <p:nvPr/>
        </p:nvSpPr>
        <p:spPr>
          <a:xfrm>
            <a:off x="9283021" y="4604475"/>
            <a:ext cx="180000" cy="18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4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2" name="Rectangle 1111"/>
          <p:cNvSpPr>
            <a:spLocks noChangeAspect="1"/>
          </p:cNvSpPr>
          <p:nvPr/>
        </p:nvSpPr>
        <p:spPr>
          <a:xfrm>
            <a:off x="370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3" name="Rectangle 1112"/>
          <p:cNvSpPr>
            <a:spLocks noChangeAspect="1"/>
          </p:cNvSpPr>
          <p:nvPr/>
        </p:nvSpPr>
        <p:spPr>
          <a:xfrm>
            <a:off x="388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4" name="Rectangle 1113"/>
          <p:cNvSpPr>
            <a:spLocks noChangeAspect="1"/>
          </p:cNvSpPr>
          <p:nvPr/>
        </p:nvSpPr>
        <p:spPr>
          <a:xfrm>
            <a:off x="892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5" name="Rectangle 1114"/>
          <p:cNvSpPr>
            <a:spLocks noChangeAspect="1"/>
          </p:cNvSpPr>
          <p:nvPr/>
        </p:nvSpPr>
        <p:spPr>
          <a:xfrm>
            <a:off x="9103021" y="47844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6" name="Rectangle 1115"/>
          <p:cNvSpPr>
            <a:spLocks noChangeAspect="1"/>
          </p:cNvSpPr>
          <p:nvPr/>
        </p:nvSpPr>
        <p:spPr>
          <a:xfrm>
            <a:off x="3703021" y="49645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7" name="Rectangle 1116"/>
          <p:cNvSpPr>
            <a:spLocks noChangeAspect="1"/>
          </p:cNvSpPr>
          <p:nvPr/>
        </p:nvSpPr>
        <p:spPr>
          <a:xfrm>
            <a:off x="28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8" name="Rectangle 1117"/>
          <p:cNvSpPr>
            <a:spLocks noChangeAspect="1"/>
          </p:cNvSpPr>
          <p:nvPr/>
        </p:nvSpPr>
        <p:spPr>
          <a:xfrm>
            <a:off x="29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9" name="Rectangle 1118"/>
          <p:cNvSpPr>
            <a:spLocks noChangeAspect="1"/>
          </p:cNvSpPr>
          <p:nvPr/>
        </p:nvSpPr>
        <p:spPr>
          <a:xfrm>
            <a:off x="31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0" name="Rectangle 1119"/>
          <p:cNvSpPr>
            <a:spLocks noChangeAspect="1"/>
          </p:cNvSpPr>
          <p:nvPr/>
        </p:nvSpPr>
        <p:spPr>
          <a:xfrm>
            <a:off x="37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1" name="Rectangle 1120"/>
          <p:cNvSpPr>
            <a:spLocks noChangeAspect="1"/>
          </p:cNvSpPr>
          <p:nvPr/>
        </p:nvSpPr>
        <p:spPr>
          <a:xfrm>
            <a:off x="38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2" name="Rectangle 1121"/>
          <p:cNvSpPr>
            <a:spLocks noChangeAspect="1"/>
          </p:cNvSpPr>
          <p:nvPr/>
        </p:nvSpPr>
        <p:spPr>
          <a:xfrm>
            <a:off x="44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3" name="Rectangle 1122"/>
          <p:cNvSpPr>
            <a:spLocks noChangeAspect="1"/>
          </p:cNvSpPr>
          <p:nvPr/>
        </p:nvSpPr>
        <p:spPr>
          <a:xfrm>
            <a:off x="46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4" name="Rectangle 1123"/>
          <p:cNvSpPr>
            <a:spLocks noChangeAspect="1"/>
          </p:cNvSpPr>
          <p:nvPr/>
        </p:nvSpPr>
        <p:spPr>
          <a:xfrm>
            <a:off x="47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5" name="Rectangle 1124"/>
          <p:cNvSpPr>
            <a:spLocks noChangeAspect="1"/>
          </p:cNvSpPr>
          <p:nvPr/>
        </p:nvSpPr>
        <p:spPr>
          <a:xfrm>
            <a:off x="62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6" name="Rectangle 1125"/>
          <p:cNvSpPr>
            <a:spLocks noChangeAspect="1"/>
          </p:cNvSpPr>
          <p:nvPr/>
        </p:nvSpPr>
        <p:spPr>
          <a:xfrm>
            <a:off x="64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7" name="Rectangle 1126"/>
          <p:cNvSpPr>
            <a:spLocks noChangeAspect="1"/>
          </p:cNvSpPr>
          <p:nvPr/>
        </p:nvSpPr>
        <p:spPr>
          <a:xfrm>
            <a:off x="73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8" name="Rectangle 1127"/>
          <p:cNvSpPr>
            <a:spLocks noChangeAspect="1"/>
          </p:cNvSpPr>
          <p:nvPr/>
        </p:nvSpPr>
        <p:spPr>
          <a:xfrm>
            <a:off x="74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9" name="Rectangle 1128"/>
          <p:cNvSpPr>
            <a:spLocks noChangeAspect="1"/>
          </p:cNvSpPr>
          <p:nvPr/>
        </p:nvSpPr>
        <p:spPr>
          <a:xfrm>
            <a:off x="76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0" name="Rectangle 1129"/>
          <p:cNvSpPr>
            <a:spLocks noChangeAspect="1"/>
          </p:cNvSpPr>
          <p:nvPr/>
        </p:nvSpPr>
        <p:spPr>
          <a:xfrm>
            <a:off x="784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1" name="Rectangle 1130"/>
          <p:cNvSpPr>
            <a:spLocks noChangeAspect="1"/>
          </p:cNvSpPr>
          <p:nvPr/>
        </p:nvSpPr>
        <p:spPr>
          <a:xfrm>
            <a:off x="80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2" name="Rectangle 1131"/>
          <p:cNvSpPr>
            <a:spLocks noChangeAspect="1"/>
          </p:cNvSpPr>
          <p:nvPr/>
        </p:nvSpPr>
        <p:spPr>
          <a:xfrm>
            <a:off x="82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3" name="Rectangle 1132"/>
          <p:cNvSpPr>
            <a:spLocks noChangeAspect="1"/>
          </p:cNvSpPr>
          <p:nvPr/>
        </p:nvSpPr>
        <p:spPr>
          <a:xfrm>
            <a:off x="83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4" name="Rectangle 1133"/>
          <p:cNvSpPr>
            <a:spLocks noChangeAspect="1"/>
          </p:cNvSpPr>
          <p:nvPr/>
        </p:nvSpPr>
        <p:spPr>
          <a:xfrm>
            <a:off x="85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5" name="Rectangle 1134"/>
          <p:cNvSpPr>
            <a:spLocks noChangeAspect="1"/>
          </p:cNvSpPr>
          <p:nvPr/>
        </p:nvSpPr>
        <p:spPr>
          <a:xfrm>
            <a:off x="874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6" name="Rectangle 1135"/>
          <p:cNvSpPr>
            <a:spLocks noChangeAspect="1"/>
          </p:cNvSpPr>
          <p:nvPr/>
        </p:nvSpPr>
        <p:spPr>
          <a:xfrm>
            <a:off x="892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7" name="Rectangle 1136"/>
          <p:cNvSpPr>
            <a:spLocks noChangeAspect="1"/>
          </p:cNvSpPr>
          <p:nvPr/>
        </p:nvSpPr>
        <p:spPr>
          <a:xfrm>
            <a:off x="910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8" name="Rectangle 1137"/>
          <p:cNvSpPr>
            <a:spLocks noChangeAspect="1"/>
          </p:cNvSpPr>
          <p:nvPr/>
        </p:nvSpPr>
        <p:spPr>
          <a:xfrm>
            <a:off x="928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9" name="Rectangle 1138"/>
          <p:cNvSpPr>
            <a:spLocks noChangeAspect="1"/>
          </p:cNvSpPr>
          <p:nvPr/>
        </p:nvSpPr>
        <p:spPr>
          <a:xfrm>
            <a:off x="9463021" y="15441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0" name="Rectangle 1139"/>
          <p:cNvSpPr>
            <a:spLocks noChangeAspect="1"/>
          </p:cNvSpPr>
          <p:nvPr/>
        </p:nvSpPr>
        <p:spPr>
          <a:xfrm>
            <a:off x="352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1" name="Rectangle 1140"/>
          <p:cNvSpPr>
            <a:spLocks noChangeAspect="1"/>
          </p:cNvSpPr>
          <p:nvPr/>
        </p:nvSpPr>
        <p:spPr>
          <a:xfrm>
            <a:off x="40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2" name="Rectangle 1141"/>
          <p:cNvSpPr>
            <a:spLocks noChangeAspect="1"/>
          </p:cNvSpPr>
          <p:nvPr/>
        </p:nvSpPr>
        <p:spPr>
          <a:xfrm>
            <a:off x="424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3" name="Rectangle 1142"/>
          <p:cNvSpPr>
            <a:spLocks noChangeAspect="1"/>
          </p:cNvSpPr>
          <p:nvPr/>
        </p:nvSpPr>
        <p:spPr>
          <a:xfrm>
            <a:off x="442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4" name="Rectangle 1143"/>
          <p:cNvSpPr>
            <a:spLocks noChangeAspect="1"/>
          </p:cNvSpPr>
          <p:nvPr/>
        </p:nvSpPr>
        <p:spPr>
          <a:xfrm>
            <a:off x="460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5" name="Rectangle 1144"/>
          <p:cNvSpPr>
            <a:spLocks noChangeAspect="1"/>
          </p:cNvSpPr>
          <p:nvPr/>
        </p:nvSpPr>
        <p:spPr>
          <a:xfrm>
            <a:off x="478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6" name="Rectangle 1145"/>
          <p:cNvSpPr>
            <a:spLocks noChangeAspect="1"/>
          </p:cNvSpPr>
          <p:nvPr/>
        </p:nvSpPr>
        <p:spPr>
          <a:xfrm>
            <a:off x="49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7" name="Rectangle 1146"/>
          <p:cNvSpPr>
            <a:spLocks noChangeAspect="1"/>
          </p:cNvSpPr>
          <p:nvPr/>
        </p:nvSpPr>
        <p:spPr>
          <a:xfrm>
            <a:off x="748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8" name="Rectangle 1147"/>
          <p:cNvSpPr>
            <a:spLocks noChangeAspect="1"/>
          </p:cNvSpPr>
          <p:nvPr/>
        </p:nvSpPr>
        <p:spPr>
          <a:xfrm>
            <a:off x="76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9" name="Rectangle 1148"/>
          <p:cNvSpPr>
            <a:spLocks noChangeAspect="1"/>
          </p:cNvSpPr>
          <p:nvPr/>
        </p:nvSpPr>
        <p:spPr>
          <a:xfrm>
            <a:off x="784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0" name="Rectangle 1149"/>
          <p:cNvSpPr>
            <a:spLocks noChangeAspect="1"/>
          </p:cNvSpPr>
          <p:nvPr/>
        </p:nvSpPr>
        <p:spPr>
          <a:xfrm>
            <a:off x="802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1" name="Rectangle 1150"/>
          <p:cNvSpPr>
            <a:spLocks noChangeAspect="1"/>
          </p:cNvSpPr>
          <p:nvPr/>
        </p:nvSpPr>
        <p:spPr>
          <a:xfrm>
            <a:off x="820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2" name="Rectangle 1151"/>
          <p:cNvSpPr>
            <a:spLocks noChangeAspect="1"/>
          </p:cNvSpPr>
          <p:nvPr/>
        </p:nvSpPr>
        <p:spPr>
          <a:xfrm>
            <a:off x="838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3" name="Rectangle 1152"/>
          <p:cNvSpPr>
            <a:spLocks noChangeAspect="1"/>
          </p:cNvSpPr>
          <p:nvPr/>
        </p:nvSpPr>
        <p:spPr>
          <a:xfrm>
            <a:off x="8563021" y="136411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4" name="Rectangle 1153"/>
          <p:cNvSpPr>
            <a:spLocks noChangeAspect="1"/>
          </p:cNvSpPr>
          <p:nvPr/>
        </p:nvSpPr>
        <p:spPr>
          <a:xfrm>
            <a:off x="352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5" name="Rectangle 1154"/>
          <p:cNvSpPr>
            <a:spLocks noChangeAspect="1"/>
          </p:cNvSpPr>
          <p:nvPr/>
        </p:nvSpPr>
        <p:spPr>
          <a:xfrm>
            <a:off x="370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6" name="Rectangle 1155"/>
          <p:cNvSpPr>
            <a:spLocks noChangeAspect="1"/>
          </p:cNvSpPr>
          <p:nvPr/>
        </p:nvSpPr>
        <p:spPr>
          <a:xfrm>
            <a:off x="388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7" name="Rectangle 1156"/>
          <p:cNvSpPr>
            <a:spLocks noChangeAspect="1"/>
          </p:cNvSpPr>
          <p:nvPr/>
        </p:nvSpPr>
        <p:spPr>
          <a:xfrm>
            <a:off x="424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8" name="Rectangle 1157"/>
          <p:cNvSpPr>
            <a:spLocks noChangeAspect="1"/>
          </p:cNvSpPr>
          <p:nvPr/>
        </p:nvSpPr>
        <p:spPr>
          <a:xfrm>
            <a:off x="442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59" name="Rectangle 1158"/>
          <p:cNvSpPr>
            <a:spLocks noChangeAspect="1"/>
          </p:cNvSpPr>
          <p:nvPr/>
        </p:nvSpPr>
        <p:spPr>
          <a:xfrm>
            <a:off x="460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0" name="Rectangle 1159"/>
          <p:cNvSpPr>
            <a:spLocks noChangeAspect="1"/>
          </p:cNvSpPr>
          <p:nvPr/>
        </p:nvSpPr>
        <p:spPr>
          <a:xfrm>
            <a:off x="478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1" name="Rectangle 1160"/>
          <p:cNvSpPr>
            <a:spLocks noChangeAspect="1"/>
          </p:cNvSpPr>
          <p:nvPr/>
        </p:nvSpPr>
        <p:spPr>
          <a:xfrm>
            <a:off x="496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2" name="Rectangle 1161"/>
          <p:cNvSpPr>
            <a:spLocks noChangeAspect="1"/>
          </p:cNvSpPr>
          <p:nvPr/>
        </p:nvSpPr>
        <p:spPr>
          <a:xfrm>
            <a:off x="514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3" name="Rectangle 1162"/>
          <p:cNvSpPr>
            <a:spLocks noChangeAspect="1"/>
          </p:cNvSpPr>
          <p:nvPr/>
        </p:nvSpPr>
        <p:spPr>
          <a:xfrm>
            <a:off x="802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4" name="Rectangle 1163"/>
          <p:cNvSpPr>
            <a:spLocks noChangeAspect="1"/>
          </p:cNvSpPr>
          <p:nvPr/>
        </p:nvSpPr>
        <p:spPr>
          <a:xfrm>
            <a:off x="8203021" y="118409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5" name="Rectangle 1164"/>
          <p:cNvSpPr>
            <a:spLocks noChangeAspect="1"/>
          </p:cNvSpPr>
          <p:nvPr/>
        </p:nvSpPr>
        <p:spPr>
          <a:xfrm>
            <a:off x="460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6" name="Rectangle 1165"/>
          <p:cNvSpPr>
            <a:spLocks noChangeAspect="1"/>
          </p:cNvSpPr>
          <p:nvPr/>
        </p:nvSpPr>
        <p:spPr>
          <a:xfrm>
            <a:off x="478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7" name="Rectangle 1166"/>
          <p:cNvSpPr>
            <a:spLocks noChangeAspect="1"/>
          </p:cNvSpPr>
          <p:nvPr/>
        </p:nvSpPr>
        <p:spPr>
          <a:xfrm>
            <a:off x="496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8" name="Rectangle 1167"/>
          <p:cNvSpPr>
            <a:spLocks noChangeAspect="1"/>
          </p:cNvSpPr>
          <p:nvPr/>
        </p:nvSpPr>
        <p:spPr>
          <a:xfrm>
            <a:off x="7843021" y="100407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399" y="926368"/>
            <a:ext cx="1194038" cy="1138773"/>
            <a:chOff x="10214323" y="959912"/>
            <a:chExt cx="1194038" cy="1138773"/>
          </a:xfrm>
        </p:grpSpPr>
        <p:sp>
          <p:nvSpPr>
            <p:cNvPr id="778" name="TextBox 777"/>
            <p:cNvSpPr txBox="1"/>
            <p:nvPr/>
          </p:nvSpPr>
          <p:spPr>
            <a:xfrm>
              <a:off x="10339414" y="959912"/>
              <a:ext cx="1068947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meerCAT</a:t>
              </a:r>
              <a:endParaRPr kumimoji="0" lang="en-GB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 Michigan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The Christie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3" name="Rectangle 1172"/>
            <p:cNvSpPr>
              <a:spLocks noChangeAspect="1"/>
            </p:cNvSpPr>
            <p:nvPr/>
          </p:nvSpPr>
          <p:spPr>
            <a:xfrm>
              <a:off x="10214323" y="1831902"/>
              <a:ext cx="180000" cy="1800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7" name="Rectangle 1176"/>
            <p:cNvSpPr>
              <a:spLocks noChangeAspect="1"/>
            </p:cNvSpPr>
            <p:nvPr/>
          </p:nvSpPr>
          <p:spPr>
            <a:xfrm>
              <a:off x="10214323" y="1628456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8" name="Rectangle 1177"/>
            <p:cNvSpPr>
              <a:spLocks noChangeAspect="1"/>
            </p:cNvSpPr>
            <p:nvPr/>
          </p:nvSpPr>
          <p:spPr>
            <a:xfrm>
              <a:off x="10214323" y="1417866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179" name="TextBox 1178"/>
          <p:cNvSpPr txBox="1"/>
          <p:nvPr/>
        </p:nvSpPr>
        <p:spPr>
          <a:xfrm>
            <a:off x="743782" y="5938010"/>
            <a:ext cx="252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Map ©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Copyright </a:t>
            </a: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Showeet.com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1F418B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50235" y="5022230"/>
            <a:ext cx="1635833" cy="923330"/>
            <a:chOff x="890163" y="4603141"/>
            <a:chExt cx="1635833" cy="923330"/>
          </a:xfrm>
        </p:grpSpPr>
        <p:sp>
          <p:nvSpPr>
            <p:cNvPr id="402" name="TextBox 401"/>
            <p:cNvSpPr txBox="1"/>
            <p:nvPr/>
          </p:nvSpPr>
          <p:spPr>
            <a:xfrm>
              <a:off x="1001220" y="4603141"/>
              <a:ext cx="15247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canCAT</a:t>
              </a:r>
              <a:endParaRPr kumimoji="0" lang="en-GB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</a:t>
              </a:r>
              <a:endParaRPr kumimoji="0" lang="en-GB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Princess Margaret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</p:txBody>
        </p:sp>
        <p:sp>
          <p:nvSpPr>
            <p:cNvPr id="403" name="Rectangle 402"/>
            <p:cNvSpPr>
              <a:spLocks noChangeAspect="1"/>
            </p:cNvSpPr>
            <p:nvPr/>
          </p:nvSpPr>
          <p:spPr>
            <a:xfrm>
              <a:off x="890163" y="5279407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04" name="Rectangle 403"/>
            <p:cNvSpPr>
              <a:spLocks noChangeAspect="1"/>
            </p:cNvSpPr>
            <p:nvPr/>
          </p:nvSpPr>
          <p:spPr>
            <a:xfrm>
              <a:off x="890163" y="5065087"/>
              <a:ext cx="180000" cy="18000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6866872" y="3758266"/>
            <a:ext cx="1114461" cy="923330"/>
            <a:chOff x="5952124" y="4940639"/>
            <a:chExt cx="1114461" cy="923330"/>
          </a:xfrm>
        </p:grpSpPr>
        <p:sp>
          <p:nvSpPr>
            <p:cNvPr id="415" name="TextBox 414"/>
            <p:cNvSpPr txBox="1"/>
            <p:nvPr/>
          </p:nvSpPr>
          <p:spPr>
            <a:xfrm>
              <a:off x="6070800" y="494063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BIONIC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Radiomics</a:t>
              </a:r>
              <a:endParaRPr kumimoji="0" lang="en-GB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Tata</a:t>
              </a:r>
            </a:p>
          </p:txBody>
        </p:sp>
        <p:sp>
          <p:nvSpPr>
            <p:cNvPr id="416" name="Rectangle 415"/>
            <p:cNvSpPr>
              <a:spLocks noChangeAspect="1"/>
            </p:cNvSpPr>
            <p:nvPr/>
          </p:nvSpPr>
          <p:spPr>
            <a:xfrm>
              <a:off x="5952124" y="5616469"/>
              <a:ext cx="180000" cy="18000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17" name="Rectangle 416"/>
            <p:cNvSpPr>
              <a:spLocks noChangeAspect="1"/>
            </p:cNvSpPr>
            <p:nvPr/>
          </p:nvSpPr>
          <p:spPr>
            <a:xfrm>
              <a:off x="5952124" y="5408315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457682" y="524430"/>
            <a:ext cx="1214722" cy="1569660"/>
            <a:chOff x="10352706" y="167995"/>
            <a:chExt cx="1214722" cy="1569660"/>
          </a:xfrm>
        </p:grpSpPr>
        <p:sp>
          <p:nvSpPr>
            <p:cNvPr id="420" name="TextBox 419"/>
            <p:cNvSpPr txBox="1"/>
            <p:nvPr/>
          </p:nvSpPr>
          <p:spPr>
            <a:xfrm>
              <a:off x="10463856" y="167995"/>
              <a:ext cx="11035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euroCAT</a:t>
              </a:r>
              <a:endParaRPr kumimoji="0" lang="en-GB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</a:t>
              </a:r>
              <a:endParaRPr kumimoji="0" lang="en-GB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UK Aachen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LOC Hasselt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Catharina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CHU Liege</a:t>
              </a:r>
            </a:p>
          </p:txBody>
        </p:sp>
        <p:sp>
          <p:nvSpPr>
            <p:cNvPr id="421" name="Rectangle 420"/>
            <p:cNvSpPr>
              <a:spLocks noChangeAspect="1"/>
            </p:cNvSpPr>
            <p:nvPr/>
          </p:nvSpPr>
          <p:spPr>
            <a:xfrm>
              <a:off x="10352706" y="843598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2" name="Rectangle 421"/>
            <p:cNvSpPr>
              <a:spLocks noChangeAspect="1"/>
            </p:cNvSpPr>
            <p:nvPr/>
          </p:nvSpPr>
          <p:spPr>
            <a:xfrm>
              <a:off x="10352706" y="635105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3" name="Rectangle 422"/>
            <p:cNvSpPr>
              <a:spLocks noChangeAspect="1"/>
            </p:cNvSpPr>
            <p:nvPr/>
          </p:nvSpPr>
          <p:spPr>
            <a:xfrm>
              <a:off x="10352706" y="1052091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4" name="Rectangle 423"/>
            <p:cNvSpPr>
              <a:spLocks noChangeAspect="1"/>
            </p:cNvSpPr>
            <p:nvPr/>
          </p:nvSpPr>
          <p:spPr>
            <a:xfrm>
              <a:off x="10352706" y="1469076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5" name="Rectangle 424"/>
            <p:cNvSpPr>
              <a:spLocks noChangeAspect="1"/>
            </p:cNvSpPr>
            <p:nvPr/>
          </p:nvSpPr>
          <p:spPr>
            <a:xfrm>
              <a:off x="10352706" y="1260584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28" name="TextBox 427"/>
          <p:cNvSpPr txBox="1"/>
          <p:nvPr/>
        </p:nvSpPr>
        <p:spPr>
          <a:xfrm>
            <a:off x="458787" y="2432597"/>
            <a:ext cx="18047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Starting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BCCA (Breast)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Bloemfontein (Cervix)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Odense (HN, Lung)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Aalst (Lung)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McGill (Brain)</a:t>
            </a:r>
          </a:p>
        </p:txBody>
      </p:sp>
      <p:sp>
        <p:nvSpPr>
          <p:cNvPr id="429" name="Rectangle 428"/>
          <p:cNvSpPr>
            <a:spLocks noChangeAspect="1"/>
          </p:cNvSpPr>
          <p:nvPr/>
        </p:nvSpPr>
        <p:spPr>
          <a:xfrm>
            <a:off x="326481" y="2705547"/>
            <a:ext cx="180000" cy="1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1" name="Rectangle 430"/>
          <p:cNvSpPr>
            <a:spLocks noChangeAspect="1"/>
          </p:cNvSpPr>
          <p:nvPr/>
        </p:nvSpPr>
        <p:spPr>
          <a:xfrm>
            <a:off x="326481" y="2920664"/>
            <a:ext cx="180000" cy="18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2" name="Rectangle 431"/>
          <p:cNvSpPr>
            <a:spLocks noChangeAspect="1"/>
          </p:cNvSpPr>
          <p:nvPr/>
        </p:nvSpPr>
        <p:spPr>
          <a:xfrm>
            <a:off x="326481" y="3135781"/>
            <a:ext cx="180000" cy="180000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3" name="Rectangle 432"/>
          <p:cNvSpPr>
            <a:spLocks noChangeAspect="1"/>
          </p:cNvSpPr>
          <p:nvPr/>
        </p:nvSpPr>
        <p:spPr>
          <a:xfrm>
            <a:off x="326481" y="3350898"/>
            <a:ext cx="180000" cy="180000"/>
          </a:xfrm>
          <a:prstGeom prst="rect">
            <a:avLst/>
          </a:prstGeom>
          <a:solidFill>
            <a:srgbClr val="0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4" name="Rectangle 433"/>
          <p:cNvSpPr>
            <a:spLocks noChangeAspect="1"/>
          </p:cNvSpPr>
          <p:nvPr/>
        </p:nvSpPr>
        <p:spPr>
          <a:xfrm>
            <a:off x="326481" y="3566013"/>
            <a:ext cx="180000" cy="18000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900412" y="3783792"/>
            <a:ext cx="1411466" cy="2000548"/>
            <a:chOff x="9900412" y="3783792"/>
            <a:chExt cx="1411466" cy="2000548"/>
          </a:xfrm>
        </p:grpSpPr>
        <p:sp>
          <p:nvSpPr>
            <p:cNvPr id="779" name="TextBox 778"/>
            <p:cNvSpPr txBox="1"/>
            <p:nvPr/>
          </p:nvSpPr>
          <p:spPr>
            <a:xfrm>
              <a:off x="10009919" y="3783792"/>
              <a:ext cx="1301959" cy="20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ozCAT</a:t>
              </a:r>
              <a:endParaRPr kumimoji="0" lang="en-GB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Head&amp;Neck</a:t>
              </a:r>
              <a:r>
                <a:rPr kumimoji="0" lang="en-GB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, Lung</a:t>
              </a:r>
              <a:endParaRPr kumimoji="0" lang="en-GB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Liverpool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Illawarra</a:t>
              </a: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Newcastle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Westmead</a:t>
              </a: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RTOG/NRG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69" name="Rectangle 1168"/>
            <p:cNvSpPr>
              <a:spLocks noChangeAspect="1"/>
            </p:cNvSpPr>
            <p:nvPr/>
          </p:nvSpPr>
          <p:spPr>
            <a:xfrm>
              <a:off x="9900412" y="4270055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1" name="Rectangle 1170"/>
            <p:cNvSpPr>
              <a:spLocks noChangeAspect="1"/>
            </p:cNvSpPr>
            <p:nvPr/>
          </p:nvSpPr>
          <p:spPr>
            <a:xfrm>
              <a:off x="9900412" y="5106311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2" name="Rectangle 1171"/>
            <p:cNvSpPr>
              <a:spLocks noChangeAspect="1"/>
            </p:cNvSpPr>
            <p:nvPr/>
          </p:nvSpPr>
          <p:spPr>
            <a:xfrm>
              <a:off x="9900412" y="4688183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5" name="Rectangle 434"/>
            <p:cNvSpPr>
              <a:spLocks noChangeAspect="1"/>
            </p:cNvSpPr>
            <p:nvPr/>
          </p:nvSpPr>
          <p:spPr>
            <a:xfrm>
              <a:off x="9900412" y="4897247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6" name="Rectangle 435"/>
            <p:cNvSpPr>
              <a:spLocks noChangeAspect="1"/>
            </p:cNvSpPr>
            <p:nvPr/>
          </p:nvSpPr>
          <p:spPr>
            <a:xfrm>
              <a:off x="9900412" y="5315375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7" name="Rectangle 436"/>
            <p:cNvSpPr>
              <a:spLocks noChangeAspect="1"/>
            </p:cNvSpPr>
            <p:nvPr/>
          </p:nvSpPr>
          <p:spPr>
            <a:xfrm>
              <a:off x="9900412" y="4479119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049672" y="2277733"/>
            <a:ext cx="2025794" cy="1138773"/>
            <a:chOff x="10004375" y="2364824"/>
            <a:chExt cx="2025794" cy="1138773"/>
          </a:xfrm>
        </p:grpSpPr>
        <p:sp>
          <p:nvSpPr>
            <p:cNvPr id="780" name="TextBox 779"/>
            <p:cNvSpPr txBox="1"/>
            <p:nvPr/>
          </p:nvSpPr>
          <p:spPr>
            <a:xfrm>
              <a:off x="10111759" y="2364824"/>
              <a:ext cx="1918410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 err="1" smtClean="0">
                  <a:solidFill>
                    <a:srgbClr val="1F418B"/>
                  </a:solidFill>
                  <a:latin typeface="Corbel"/>
                </a:rPr>
                <a:t>sino</a:t>
              </a:r>
              <a:r>
                <a:rPr kumimoji="0" lang="en-GB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CAT / VATE / SAGE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Rectum</a:t>
              </a:r>
              <a:endParaRPr kumimoji="0" lang="en-GB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Fudan</a:t>
              </a: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Rome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RTOG/NRG</a:t>
              </a:r>
            </a:p>
          </p:txBody>
        </p:sp>
        <p:sp>
          <p:nvSpPr>
            <p:cNvPr id="1170" name="Rectangle 1169"/>
            <p:cNvSpPr>
              <a:spLocks noChangeAspect="1"/>
            </p:cNvSpPr>
            <p:nvPr/>
          </p:nvSpPr>
          <p:spPr>
            <a:xfrm>
              <a:off x="10004375" y="3042229"/>
              <a:ext cx="180000" cy="180000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74" name="Rectangle 1173"/>
            <p:cNvSpPr>
              <a:spLocks noChangeAspect="1"/>
            </p:cNvSpPr>
            <p:nvPr/>
          </p:nvSpPr>
          <p:spPr>
            <a:xfrm>
              <a:off x="10004375" y="2819898"/>
              <a:ext cx="180000" cy="180000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9" name="Rectangle 438"/>
            <p:cNvSpPr>
              <a:spLocks noChangeAspect="1"/>
            </p:cNvSpPr>
            <p:nvPr/>
          </p:nvSpPr>
          <p:spPr>
            <a:xfrm>
              <a:off x="10004375" y="3264561"/>
              <a:ext cx="180000" cy="180000"/>
            </a:xfrm>
            <a:prstGeom prst="rect">
              <a:avLst/>
            </a:prstGeom>
            <a:solidFill>
              <a:srgbClr val="7030A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38" name="Rectangle 437"/>
          <p:cNvSpPr>
            <a:spLocks noChangeAspect="1"/>
          </p:cNvSpPr>
          <p:nvPr/>
        </p:nvSpPr>
        <p:spPr>
          <a:xfrm>
            <a:off x="9579942" y="4956735"/>
            <a:ext cx="180000" cy="180000"/>
          </a:xfrm>
          <a:prstGeom prst="rect">
            <a:avLst/>
          </a:prstGeom>
          <a:solidFill>
            <a:srgbClr val="009F9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45" name="Group 444"/>
          <p:cNvGrpSpPr/>
          <p:nvPr/>
        </p:nvGrpSpPr>
        <p:grpSpPr>
          <a:xfrm>
            <a:off x="5901702" y="4955166"/>
            <a:ext cx="1101635" cy="923330"/>
            <a:chOff x="11646349" y="3526209"/>
            <a:chExt cx="1101635" cy="923330"/>
          </a:xfrm>
        </p:grpSpPr>
        <p:sp>
          <p:nvSpPr>
            <p:cNvPr id="446" name="TextBox 445"/>
            <p:cNvSpPr txBox="1"/>
            <p:nvPr/>
          </p:nvSpPr>
          <p:spPr>
            <a:xfrm>
              <a:off x="11752199" y="3526209"/>
              <a:ext cx="9957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cuCAT</a:t>
              </a:r>
              <a:endParaRPr kumimoji="0" lang="en-GB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Esophagus</a:t>
              </a:r>
              <a:endParaRPr kumimoji="0" lang="en-GB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Cardiff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MAASTRO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48" name="Rectangle 447"/>
            <p:cNvSpPr>
              <a:spLocks noChangeAspect="1"/>
            </p:cNvSpPr>
            <p:nvPr/>
          </p:nvSpPr>
          <p:spPr>
            <a:xfrm>
              <a:off x="11646349" y="4202982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49" name="Rectangle 448"/>
            <p:cNvSpPr>
              <a:spLocks noChangeAspect="1"/>
            </p:cNvSpPr>
            <p:nvPr/>
          </p:nvSpPr>
          <p:spPr>
            <a:xfrm>
              <a:off x="11652456" y="3990476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94820" y="4499148"/>
            <a:ext cx="2117158" cy="1138773"/>
            <a:chOff x="97064" y="-2113635"/>
            <a:chExt cx="2117158" cy="1138773"/>
          </a:xfrm>
        </p:grpSpPr>
        <p:sp>
          <p:nvSpPr>
            <p:cNvPr id="444" name="TextBox 443"/>
            <p:cNvSpPr txBox="1"/>
            <p:nvPr/>
          </p:nvSpPr>
          <p:spPr>
            <a:xfrm>
              <a:off x="203484" y="-2113635"/>
              <a:ext cx="201073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dirty="0" err="1" smtClean="0">
                  <a:solidFill>
                    <a:srgbClr val="1F418B"/>
                  </a:solidFill>
                  <a:latin typeface="Corbel"/>
                </a:rPr>
                <a:t>uk</a:t>
              </a:r>
              <a:r>
                <a:rPr kumimoji="0" lang="en-GB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CAT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Lung, Anal, </a:t>
              </a:r>
              <a:r>
                <a:rPr kumimoji="0" lang="en-GB" sz="1200" b="0" i="1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Esophagus</a:t>
              </a:r>
              <a:endParaRPr kumimoji="0" lang="en-GB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  <a:p>
              <a:pPr lvl="0" defTabSz="457200">
                <a:defRPr/>
              </a:pPr>
              <a:r>
                <a:rPr lang="en-GB" sz="1400" dirty="0" smtClean="0">
                  <a:solidFill>
                    <a:srgbClr val="1F418B"/>
                  </a:solidFill>
                </a:rPr>
                <a:t>Cardiff </a:t>
              </a:r>
            </a:p>
            <a:p>
              <a:pPr defTabSz="457200">
                <a:defRPr/>
              </a:pPr>
              <a:r>
                <a:rPr lang="en-GB" sz="1400" dirty="0">
                  <a:solidFill>
                    <a:srgbClr val="1F418B"/>
                  </a:solidFill>
                </a:rPr>
                <a:t>Christie</a:t>
              </a:r>
            </a:p>
            <a:p>
              <a:pPr lvl="0" defTabSz="457200">
                <a:defRPr/>
              </a:pPr>
              <a:r>
                <a:rPr lang="en-GB" sz="1400" dirty="0" smtClean="0">
                  <a:solidFill>
                    <a:srgbClr val="1F418B"/>
                  </a:solidFill>
                </a:rPr>
                <a:t>Leeds</a:t>
              </a: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</p:txBody>
        </p:sp>
        <p:sp>
          <p:nvSpPr>
            <p:cNvPr id="453" name="Rectangle 452"/>
            <p:cNvSpPr>
              <a:spLocks noChangeAspect="1"/>
            </p:cNvSpPr>
            <p:nvPr/>
          </p:nvSpPr>
          <p:spPr>
            <a:xfrm>
              <a:off x="97064" y="-1650494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4" name="Rectangle 453"/>
            <p:cNvSpPr>
              <a:spLocks noChangeAspect="1"/>
            </p:cNvSpPr>
            <p:nvPr/>
          </p:nvSpPr>
          <p:spPr>
            <a:xfrm>
              <a:off x="97064" y="-1443980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5" name="Rectangle 454"/>
            <p:cNvSpPr>
              <a:spLocks noChangeAspect="1"/>
            </p:cNvSpPr>
            <p:nvPr/>
          </p:nvSpPr>
          <p:spPr>
            <a:xfrm>
              <a:off x="97064" y="-1237465"/>
              <a:ext cx="180000" cy="180000"/>
            </a:xfrm>
            <a:prstGeom prst="rect">
              <a:avLst/>
            </a:prstGeom>
            <a:solidFill>
              <a:srgbClr val="48C2F9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81758" y="4168520"/>
            <a:ext cx="1103145" cy="1569660"/>
            <a:chOff x="4573291" y="4117718"/>
            <a:chExt cx="1103145" cy="1569660"/>
          </a:xfrm>
        </p:grpSpPr>
        <p:sp>
          <p:nvSpPr>
            <p:cNvPr id="405" name="TextBox 404"/>
            <p:cNvSpPr txBox="1"/>
            <p:nvPr/>
          </p:nvSpPr>
          <p:spPr>
            <a:xfrm>
              <a:off x="4680651" y="4117718"/>
              <a:ext cx="9957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duCAT</a:t>
              </a:r>
              <a:endParaRPr kumimoji="0" lang="en-GB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Lung, Breast</a:t>
              </a:r>
              <a:endParaRPr kumimoji="0" lang="en-GB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MAASTRO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Radboud</a:t>
              </a: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NKI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 smtClean="0">
                  <a:solidFill>
                    <a:srgbClr val="1F418B"/>
                  </a:solidFill>
                  <a:latin typeface="Corbel"/>
                </a:rPr>
                <a:t>Erasmus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18B"/>
                  </a:solidFill>
                  <a:effectLst/>
                  <a:uLnTx/>
                  <a:uFillTx/>
                  <a:latin typeface="Corbel"/>
                </a:rPr>
                <a:t>UMCU</a:t>
              </a:r>
            </a:p>
          </p:txBody>
        </p:sp>
        <p:sp>
          <p:nvSpPr>
            <p:cNvPr id="406" name="Rectangle 405"/>
            <p:cNvSpPr>
              <a:spLocks noChangeAspect="1"/>
            </p:cNvSpPr>
            <p:nvPr/>
          </p:nvSpPr>
          <p:spPr>
            <a:xfrm>
              <a:off x="4573291" y="4781154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07" name="Rectangle 406"/>
            <p:cNvSpPr>
              <a:spLocks noChangeAspect="1"/>
            </p:cNvSpPr>
            <p:nvPr/>
          </p:nvSpPr>
          <p:spPr>
            <a:xfrm>
              <a:off x="4573291" y="4563841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18" name="Rectangle 417"/>
            <p:cNvSpPr>
              <a:spLocks noChangeAspect="1"/>
            </p:cNvSpPr>
            <p:nvPr/>
          </p:nvSpPr>
          <p:spPr>
            <a:xfrm>
              <a:off x="4573291" y="4998467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1" name="Rectangle 450"/>
            <p:cNvSpPr>
              <a:spLocks noChangeAspect="1"/>
            </p:cNvSpPr>
            <p:nvPr/>
          </p:nvSpPr>
          <p:spPr>
            <a:xfrm>
              <a:off x="4573291" y="5215780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2" name="Rectangle 451"/>
            <p:cNvSpPr>
              <a:spLocks noChangeAspect="1"/>
            </p:cNvSpPr>
            <p:nvPr/>
          </p:nvSpPr>
          <p:spPr>
            <a:xfrm>
              <a:off x="4573291" y="5433093"/>
              <a:ext cx="180000" cy="18000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450" name="TextBox 449"/>
          <p:cNvSpPr txBox="1"/>
          <p:nvPr/>
        </p:nvSpPr>
        <p:spPr>
          <a:xfrm>
            <a:off x="2005363" y="3350898"/>
            <a:ext cx="99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canCAT</a:t>
            </a:r>
            <a:endParaRPr kumimoji="0" lang="en-GB" sz="1400" b="1" i="0" u="none" strike="noStrike" kern="1200" cap="none" spc="0" normalizeH="0" baseline="0" noProof="0" dirty="0" smtClean="0">
              <a:ln>
                <a:noFill/>
              </a:ln>
              <a:solidFill>
                <a:srgbClr val="1F418B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 smtClean="0">
                <a:solidFill>
                  <a:srgbClr val="1F418B"/>
                </a:solidFill>
                <a:latin typeface="Corbel"/>
              </a:rPr>
              <a:t>Sarcoma</a:t>
            </a:r>
            <a:endParaRPr kumimoji="0" lang="en-GB" sz="1400" b="0" i="1" u="none" strike="noStrike" kern="1200" cap="none" spc="0" normalizeH="0" baseline="0" noProof="0" dirty="0" smtClean="0">
              <a:ln>
                <a:noFill/>
              </a:ln>
              <a:solidFill>
                <a:srgbClr val="1F418B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MGH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18B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MAASTRO</a:t>
            </a:r>
          </a:p>
        </p:txBody>
      </p:sp>
      <p:sp>
        <p:nvSpPr>
          <p:cNvPr id="456" name="Rectangle 455"/>
          <p:cNvSpPr>
            <a:spLocks noChangeAspect="1"/>
          </p:cNvSpPr>
          <p:nvPr/>
        </p:nvSpPr>
        <p:spPr>
          <a:xfrm>
            <a:off x="1886437" y="4029955"/>
            <a:ext cx="180000" cy="180000"/>
          </a:xfrm>
          <a:prstGeom prst="rect">
            <a:avLst/>
          </a:prstGeom>
          <a:solidFill>
            <a:srgbClr val="0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58" name="Rectangle 457"/>
          <p:cNvSpPr>
            <a:spLocks noChangeAspect="1"/>
          </p:cNvSpPr>
          <p:nvPr/>
        </p:nvSpPr>
        <p:spPr>
          <a:xfrm>
            <a:off x="1878919" y="3812563"/>
            <a:ext cx="180000" cy="1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1E983-386A-4D3B-AA49-FBBE54B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it</a:t>
            </a:r>
            <a:r>
              <a:rPr lang="nl-NL" dirty="0"/>
              <a:t> new?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A7E023C1-6286-4FFC-AEAD-103719257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2" y="1059047"/>
            <a:ext cx="4896256" cy="2761488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5E7B1B80-66D4-41C3-9F12-FB06C7A9148E}"/>
              </a:ext>
            </a:extLst>
          </p:cNvPr>
          <p:cNvSpPr txBox="1"/>
          <p:nvPr/>
        </p:nvSpPr>
        <p:spPr>
          <a:xfrm>
            <a:off x="1312536" y="3524197"/>
            <a:ext cx="4449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Your phone personalizes the model locally, based on your usage (A).Many users' updates are aggregated (B) to form </a:t>
            </a:r>
          </a:p>
          <a:p>
            <a:r>
              <a:rPr lang="en-GB" sz="1400" dirty="0"/>
              <a:t>a consensus change (C) to the shared model, after which the procedure is repeated. (Google 2017)</a:t>
            </a:r>
            <a:endParaRPr lang="en-US" sz="14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AE46740-6B57-43D7-95AF-D4D59332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62" y="1145931"/>
            <a:ext cx="4996281" cy="2801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19AC85-4F99-46CC-8958-498F994A33A7}"/>
              </a:ext>
            </a:extLst>
          </p:cNvPr>
          <p:cNvSpPr txBox="1"/>
          <p:nvPr/>
        </p:nvSpPr>
        <p:spPr>
          <a:xfrm>
            <a:off x="6727670" y="4001250"/>
            <a:ext cx="4449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Azure IoT Edge moves cloud analytics and business logic to devices</a:t>
            </a:r>
            <a:endParaRPr lang="en-US" sz="1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0246548-F5A1-4655-A2B3-6D80B35B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445" y="4957004"/>
            <a:ext cx="6935690" cy="101960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4FFCB16-DFB2-45C4-AF5E-5A94F35C1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346" y="5575062"/>
            <a:ext cx="2156099" cy="5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6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B756F-E3E0-483A-973B-89463E8C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Generic</a:t>
            </a:r>
            <a:r>
              <a:rPr lang="nl-NL" dirty="0"/>
              <a:t> </a:t>
            </a:r>
            <a:r>
              <a:rPr lang="nl-NL" dirty="0" err="1"/>
              <a:t>infrastructure</a:t>
            </a:r>
            <a:r>
              <a:rPr lang="nl-NL" dirty="0"/>
              <a:t> </a:t>
            </a:r>
            <a:r>
              <a:rPr lang="nl-NL" dirty="0" err="1"/>
              <a:t>overview</a:t>
            </a:r>
            <a:endParaRPr lang="nl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FDF09C8-60FE-4B38-814B-D155A9F5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5675" y="1033701"/>
            <a:ext cx="7550067" cy="497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4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steps - Hackathon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48" y="1215189"/>
            <a:ext cx="11100324" cy="366963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0654" y="1594883"/>
            <a:ext cx="8488279" cy="155944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l 4"/>
          <p:cNvSpPr/>
          <p:nvPr/>
        </p:nvSpPr>
        <p:spPr>
          <a:xfrm>
            <a:off x="239519" y="3596747"/>
            <a:ext cx="8488279" cy="1559443"/>
          </a:xfrm>
          <a:prstGeom prst="ellipse">
            <a:avLst/>
          </a:prstGeom>
          <a:noFill/>
          <a:ln w="28575">
            <a:solidFill>
              <a:srgbClr val="CC006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l 5"/>
          <p:cNvSpPr/>
          <p:nvPr/>
        </p:nvSpPr>
        <p:spPr>
          <a:xfrm>
            <a:off x="7485328" y="2510289"/>
            <a:ext cx="3182679" cy="1792353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l 6"/>
          <p:cNvSpPr/>
          <p:nvPr/>
        </p:nvSpPr>
        <p:spPr>
          <a:xfrm>
            <a:off x="10085726" y="1516912"/>
            <a:ext cx="2042486" cy="320394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7931889" y="4948553"/>
            <a:ext cx="4269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Step 2: Importing DICOM &amp; Radiomics</a:t>
            </a:r>
          </a:p>
          <a:p>
            <a:r>
              <a:rPr lang="en-US" b="1" dirty="0" smtClean="0">
                <a:solidFill>
                  <a:srgbClr val="CC006A"/>
                </a:solidFill>
              </a:rPr>
              <a:t>Step 3: Importing clinical data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Step 4: SPARQL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Step 5: Distributed learning / PHT station</a:t>
            </a:r>
            <a:endParaRPr lang="nl-NL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00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Docker Component</a:t>
            </a:r>
            <a:br>
              <a:rPr lang="en-GB" sz="3600" dirty="0" smtClean="0"/>
            </a:br>
            <a:r>
              <a:rPr lang="en-GB" sz="3600" dirty="0" smtClean="0"/>
              <a:t>09:15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</a:t>
            </a:r>
            <a:r>
              <a:rPr lang="en-GB" dirty="0" smtClean="0"/>
              <a:t>Soest, Andre Dekker, Zhenwei Shi</a:t>
            </a:r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32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3B2A92F-983D-4DD2-AF0C-62DD0812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Based</a:t>
            </a:r>
            <a:r>
              <a:rPr lang="nl-NL" dirty="0"/>
              <a:t> on Docker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67DEEAC-E26A-43A3-BA1E-289092B1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518" y="1517806"/>
            <a:ext cx="4124163" cy="368637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759F977-7814-40D8-ADBD-341236C7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73" y="1517805"/>
            <a:ext cx="4124163" cy="36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3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Introductions, Practicalities, </a:t>
            </a:r>
            <a:r>
              <a:rPr lang="en-GB" sz="3600" dirty="0" smtClean="0"/>
              <a:t>Setting-up</a:t>
            </a:r>
            <a:br>
              <a:rPr lang="en-GB" sz="3600" dirty="0" smtClean="0"/>
            </a:br>
            <a:r>
              <a:rPr lang="en-GB" sz="3600" dirty="0" smtClean="0"/>
              <a:t>08:30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</a:t>
            </a:r>
            <a:r>
              <a:rPr lang="en-GB" dirty="0" smtClean="0"/>
              <a:t>Soest, Andre Dekker, Zhenwei Shi</a:t>
            </a:r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09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CD29F-B0E2-47DF-8F70-13B1028C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Docker containers &amp; images?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1B86E6-F479-444F-A427-3E1765F6B9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NL" dirty="0"/>
              <a:t>Image:</a:t>
            </a:r>
          </a:p>
          <a:p>
            <a:pPr lvl="1"/>
            <a:r>
              <a:rPr lang="nl-NL" dirty="0"/>
              <a:t>Template of container</a:t>
            </a:r>
          </a:p>
          <a:p>
            <a:pPr lvl="1"/>
            <a:r>
              <a:rPr lang="nl-NL" dirty="0"/>
              <a:t>Can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pushed</a:t>
            </a:r>
            <a:r>
              <a:rPr lang="nl-NL" dirty="0"/>
              <a:t>/</a:t>
            </a:r>
            <a:r>
              <a:rPr lang="nl-NL" dirty="0" err="1"/>
              <a:t>pulled</a:t>
            </a:r>
            <a:r>
              <a:rPr lang="nl-NL" dirty="0"/>
              <a:t> </a:t>
            </a:r>
            <a:r>
              <a:rPr lang="nl-NL" dirty="0" err="1"/>
              <a:t>registry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10DA6FD-3309-46D7-98FD-9ECB1259897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NL" dirty="0"/>
              <a:t>Container:</a:t>
            </a:r>
          </a:p>
          <a:p>
            <a:pPr lvl="1"/>
            <a:r>
              <a:rPr lang="nl-NL" dirty="0"/>
              <a:t>Running </a:t>
            </a:r>
            <a:r>
              <a:rPr lang="nl-NL" dirty="0" err="1"/>
              <a:t>instance</a:t>
            </a:r>
            <a:r>
              <a:rPr lang="nl-NL" dirty="0"/>
              <a:t> of image</a:t>
            </a:r>
          </a:p>
          <a:p>
            <a:pPr lvl="1"/>
            <a:r>
              <a:rPr lang="nl-NL" dirty="0"/>
              <a:t>Can </a:t>
            </a:r>
            <a:r>
              <a:rPr lang="nl-NL" dirty="0" err="1"/>
              <a:t>contain</a:t>
            </a:r>
            <a:r>
              <a:rPr lang="nl-NL" dirty="0"/>
              <a:t> data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this </a:t>
            </a:r>
            <a:r>
              <a:rPr lang="nl-NL" dirty="0" err="1"/>
              <a:t>instance</a:t>
            </a:r>
            <a:endParaRPr lang="nl-NL" dirty="0"/>
          </a:p>
          <a:p>
            <a:pPr lvl="1"/>
            <a:r>
              <a:rPr lang="nl-NL" dirty="0"/>
              <a:t>“</a:t>
            </a:r>
            <a:r>
              <a:rPr lang="nl-NL" dirty="0" err="1"/>
              <a:t>spawn</a:t>
            </a:r>
            <a:r>
              <a:rPr lang="nl-NL" dirty="0"/>
              <a:t>” new </a:t>
            </a:r>
            <a:r>
              <a:rPr lang="nl-NL" dirty="0" err="1"/>
              <a:t>instance</a:t>
            </a:r>
            <a:r>
              <a:rPr lang="nl-NL" dirty="0"/>
              <a:t> from image</a:t>
            </a:r>
          </a:p>
        </p:txBody>
      </p:sp>
    </p:spTree>
    <p:extLst>
      <p:ext uri="{BB962C8B-B14F-4D97-AF65-F5344CB8AC3E}">
        <p14:creationId xmlns:p14="http://schemas.microsoft.com/office/powerpoint/2010/main" val="2410991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45079-CA4C-46CC-81C6-D5B960D8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Small </a:t>
            </a:r>
            <a:r>
              <a:rPr lang="nl-NL" dirty="0" err="1"/>
              <a:t>exercise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CDECB-A5DB-4DAC-80A9-1AB3DB3E0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command</a:t>
            </a:r>
            <a:r>
              <a:rPr lang="nl-NL" dirty="0"/>
              <a:t>:</a:t>
            </a:r>
          </a:p>
          <a:p>
            <a:endParaRPr lang="nl-NL" dirty="0"/>
          </a:p>
          <a:p>
            <a:r>
              <a:rPr lang="nl-NL" dirty="0" err="1"/>
              <a:t>docker</a:t>
            </a:r>
            <a:r>
              <a:rPr lang="nl-NL" dirty="0"/>
              <a:t> run </a:t>
            </a:r>
            <a:r>
              <a:rPr lang="nl-NL" dirty="0" err="1"/>
              <a:t>hello-world</a:t>
            </a:r>
            <a:endParaRPr lang="nl-NL" dirty="0"/>
          </a:p>
          <a:p>
            <a:endParaRPr lang="nl-NL" dirty="0"/>
          </a:p>
          <a:p>
            <a:r>
              <a:rPr lang="nl-NL" sz="3600" dirty="0">
                <a:hlinkClick r:id="rId2"/>
              </a:rPr>
              <a:t>https://github.com/jvsoest/PBDW2018_hackathon</a:t>
            </a:r>
            <a:endParaRPr lang="nl-NL" sz="3600" dirty="0"/>
          </a:p>
          <a:p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844239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586DC-5724-44A7-A14F-35EB6F4E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Docker containers (multiple)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2D0E689-AF4F-49EF-A549-F947EC2FE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40" y="1152463"/>
            <a:ext cx="10814463" cy="4911560"/>
          </a:xfrm>
        </p:spPr>
        <p:txBody>
          <a:bodyPr/>
          <a:lstStyle/>
          <a:p>
            <a:r>
              <a:rPr lang="nl-NL" dirty="0"/>
              <a:t>Link multiple containers </a:t>
            </a:r>
            <a:r>
              <a:rPr lang="nl-NL" dirty="0" err="1"/>
              <a:t>together</a:t>
            </a:r>
            <a:r>
              <a:rPr lang="nl-NL" dirty="0"/>
              <a:t> (in separate </a:t>
            </a:r>
            <a:r>
              <a:rPr lang="nl-NL" dirty="0" err="1"/>
              <a:t>network</a:t>
            </a:r>
            <a:r>
              <a:rPr lang="nl-NL" dirty="0"/>
              <a:t>)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B7FDFD84-E30C-43E5-BEF4-6410641B0E5F}"/>
              </a:ext>
            </a:extLst>
          </p:cNvPr>
          <p:cNvSpPr/>
          <p:nvPr/>
        </p:nvSpPr>
        <p:spPr>
          <a:xfrm>
            <a:off x="7683592" y="3584341"/>
            <a:ext cx="2341916" cy="15722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RDF endpoint</a:t>
            </a:r>
          </a:p>
          <a:p>
            <a:pPr algn="ctr"/>
            <a:r>
              <a:rPr lang="nl-NL" dirty="0"/>
              <a:t>(</a:t>
            </a:r>
            <a:r>
              <a:rPr lang="nl-NL" dirty="0" err="1"/>
              <a:t>GraphDB</a:t>
            </a:r>
            <a:r>
              <a:rPr lang="nl-NL" dirty="0"/>
              <a:t>)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17A0003D-0CF6-4369-9250-E5D4897A314E}"/>
              </a:ext>
            </a:extLst>
          </p:cNvPr>
          <p:cNvSpPr/>
          <p:nvPr/>
        </p:nvSpPr>
        <p:spPr>
          <a:xfrm>
            <a:off x="3414198" y="1873954"/>
            <a:ext cx="1856209" cy="12246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Postgres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74E99E3C-D9A4-4F60-94AE-3EB72DA116BE}"/>
              </a:ext>
            </a:extLst>
          </p:cNvPr>
          <p:cNvSpPr/>
          <p:nvPr/>
        </p:nvSpPr>
        <p:spPr>
          <a:xfrm>
            <a:off x="6504411" y="1992364"/>
            <a:ext cx="1412166" cy="98785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R2RML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46F026BB-791F-44DB-8D7B-967D76F2CCE3}"/>
              </a:ext>
            </a:extLst>
          </p:cNvPr>
          <p:cNvSpPr/>
          <p:nvPr/>
        </p:nvSpPr>
        <p:spPr>
          <a:xfrm>
            <a:off x="3532608" y="3903175"/>
            <a:ext cx="1619387" cy="93457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Jupyter</a:t>
            </a:r>
            <a:r>
              <a:rPr lang="nl-NL" dirty="0"/>
              <a:t> notebook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319CB00B-4A0C-476B-90F9-37F89381986E}"/>
              </a:ext>
            </a:extLst>
          </p:cNvPr>
          <p:cNvSpPr/>
          <p:nvPr/>
        </p:nvSpPr>
        <p:spPr>
          <a:xfrm>
            <a:off x="5155516" y="5025911"/>
            <a:ext cx="1619387" cy="93457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O-RAW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0D7502D9-0724-444D-A39A-6576D7F47AA8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270407" y="2486294"/>
            <a:ext cx="12340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7A0ED898-C295-4D93-BC1D-0774A5541D6F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5151995" y="4370462"/>
            <a:ext cx="25315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947D0F3-E96B-4A15-8E19-C60FFC4A9E7B}"/>
              </a:ext>
            </a:extLst>
          </p:cNvPr>
          <p:cNvCxnSpPr>
            <a:stCxn id="8" idx="5"/>
            <a:endCxn id="6" idx="1"/>
          </p:cNvCxnSpPr>
          <p:nvPr/>
        </p:nvCxnSpPr>
        <p:spPr>
          <a:xfrm>
            <a:off x="7709770" y="2835554"/>
            <a:ext cx="316788" cy="979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5891691D-09A1-4AD6-B19C-9F5D48A56668}"/>
              </a:ext>
            </a:extLst>
          </p:cNvPr>
          <p:cNvCxnSpPr>
            <a:stCxn id="10" idx="6"/>
            <a:endCxn id="6" idx="3"/>
          </p:cNvCxnSpPr>
          <p:nvPr/>
        </p:nvCxnSpPr>
        <p:spPr>
          <a:xfrm flipV="1">
            <a:off x="6774903" y="4926333"/>
            <a:ext cx="1251655" cy="5668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D0E12F1E-DAB7-481E-B8BF-019255ACEFA2}"/>
              </a:ext>
            </a:extLst>
          </p:cNvPr>
          <p:cNvCxnSpPr>
            <a:stCxn id="9" idx="0"/>
            <a:endCxn id="7" idx="4"/>
          </p:cNvCxnSpPr>
          <p:nvPr/>
        </p:nvCxnSpPr>
        <p:spPr>
          <a:xfrm flipV="1">
            <a:off x="4342302" y="3098634"/>
            <a:ext cx="1" cy="8045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32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O-RAW</a:t>
            </a:r>
            <a:br>
              <a:rPr lang="en-GB" sz="3600" dirty="0" smtClean="0"/>
            </a:br>
            <a:r>
              <a:rPr lang="en-GB" sz="3600" dirty="0" smtClean="0"/>
              <a:t>09:30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</a:t>
            </a:r>
            <a:r>
              <a:rPr lang="en-GB" dirty="0" smtClean="0"/>
              <a:t>Soest, Andre Dekker, Zhenwei Shi</a:t>
            </a:r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208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mtClean="0"/>
              <a:t>Radiomics is an emerging field that converts imaging data into a high dimensional mineable feature space using a large number of automatically extracted data-characterization algorithms [1].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96" y="172267"/>
            <a:ext cx="5315160" cy="11774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44055" y="5562026"/>
            <a:ext cx="78226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[1] </a:t>
            </a:r>
            <a:r>
              <a:rPr lang="en-US" sz="1600" dirty="0" err="1">
                <a:latin typeface="Arial" panose="020B0604020202020204" pitchFamily="34" charset="0"/>
              </a:rPr>
              <a:t>Aerts</a:t>
            </a:r>
            <a:r>
              <a:rPr lang="en-US" sz="1600" dirty="0">
                <a:latin typeface="Arial" panose="020B0604020202020204" pitchFamily="34" charset="0"/>
              </a:rPr>
              <a:t>, Hugo JWL, et al. "Decoding </a:t>
            </a:r>
            <a:r>
              <a:rPr lang="en-US" sz="1600" dirty="0" err="1">
                <a:latin typeface="Arial" panose="020B0604020202020204" pitchFamily="34" charset="0"/>
              </a:rPr>
              <a:t>tumour</a:t>
            </a:r>
            <a:r>
              <a:rPr lang="en-US" sz="1600" dirty="0">
                <a:latin typeface="Arial" panose="020B0604020202020204" pitchFamily="34" charset="0"/>
              </a:rPr>
              <a:t> phenotype by noninvasive imaging using a quantitative </a:t>
            </a:r>
            <a:r>
              <a:rPr lang="en-US" sz="1600" dirty="0" err="1">
                <a:latin typeface="Arial" panose="020B0604020202020204" pitchFamily="34" charset="0"/>
              </a:rPr>
              <a:t>radiomics</a:t>
            </a:r>
            <a:r>
              <a:rPr lang="en-US" sz="1600" dirty="0">
                <a:latin typeface="Arial" panose="020B0604020202020204" pitchFamily="34" charset="0"/>
              </a:rPr>
              <a:t> approach." </a:t>
            </a:r>
            <a:r>
              <a:rPr lang="en-US" sz="1600" i="1" dirty="0">
                <a:latin typeface="Arial" panose="020B0604020202020204" pitchFamily="34" charset="0"/>
              </a:rPr>
              <a:t>Nature communications</a:t>
            </a:r>
            <a:r>
              <a:rPr lang="en-US" sz="1600" dirty="0">
                <a:latin typeface="Arial" panose="020B0604020202020204" pitchFamily="34" charset="0"/>
              </a:rPr>
              <a:t> 5 (2014): 4006.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71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Lack of standardized methodology</a:t>
            </a:r>
          </a:p>
          <a:p>
            <a:r>
              <a:rPr lang="en-US" smtClean="0"/>
              <a:t>Lack of universal lexicon of 	radiomic features</a:t>
            </a:r>
          </a:p>
          <a:p>
            <a:r>
              <a:rPr lang="en-US" smtClean="0"/>
              <a:t>Flat table - Insufficient details on feature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348920"/>
      </p:ext>
    </p:extLst>
  </p:cSld>
  <p:clrMapOvr>
    <a:masterClrMapping/>
  </p:clrMapOvr>
  <p:transition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O-RAW</a:t>
            </a:r>
            <a:r>
              <a:rPr lang="en-US" baseline="30000" dirty="0" smtClean="0"/>
              <a:t> </a:t>
            </a:r>
            <a:r>
              <a:rPr lang="en-US" baseline="30000" dirty="0"/>
              <a:t>[1]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953" y="1600201"/>
            <a:ext cx="8110847" cy="4525963"/>
          </a:xfrm>
        </p:spPr>
        <p:txBody>
          <a:bodyPr/>
          <a:lstStyle/>
          <a:p>
            <a:r>
              <a:rPr lang="en-GB" dirty="0" smtClean="0"/>
              <a:t>open-source </a:t>
            </a:r>
            <a:r>
              <a:rPr lang="en-GB" dirty="0"/>
              <a:t>software package 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/>
              <a:t>standard lexicon to uniquely </a:t>
            </a:r>
            <a:r>
              <a:rPr lang="en-GB" dirty="0" smtClean="0"/>
              <a:t>describe </a:t>
            </a:r>
            <a:r>
              <a:rPr lang="en-GB" dirty="0"/>
              <a:t>features in common </a:t>
            </a:r>
            <a:r>
              <a:rPr lang="en-GB" dirty="0" smtClean="0"/>
              <a:t>usage</a:t>
            </a:r>
          </a:p>
          <a:p>
            <a:r>
              <a:rPr lang="en-GB" dirty="0" smtClean="0"/>
              <a:t>methods </a:t>
            </a:r>
            <a:r>
              <a:rPr lang="en-GB" dirty="0"/>
              <a:t>to publish </a:t>
            </a:r>
            <a:r>
              <a:rPr lang="en-GB" dirty="0" err="1"/>
              <a:t>radiomic</a:t>
            </a:r>
            <a:r>
              <a:rPr lang="en-GB" dirty="0"/>
              <a:t> features as a semantically-interoperable data graph object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77584" y="5818387"/>
            <a:ext cx="6148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[1] O-RAW </a:t>
            </a:r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altLang="zh-CN" sz="1400" b="1" dirty="0">
                <a:hlinkClick r:id="rId3"/>
              </a:rPr>
              <a:t>https://github.com/zhenweishi/O-RAW</a:t>
            </a:r>
            <a:endParaRPr lang="en-US" altLang="zh-CN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99" y="1600200"/>
            <a:ext cx="7922493" cy="35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40148"/>
      </p:ext>
    </p:extLst>
  </p:cSld>
  <p:clrMapOvr>
    <a:masterClrMapping/>
  </p:clrMapOvr>
  <p:transition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mtClean="0"/>
              <a:t>PyRadomics</a:t>
            </a:r>
          </a:p>
          <a:p>
            <a:r>
              <a:rPr lang="en-US" smtClean="0"/>
              <a:t>Py-rex (PyRadiomic extension)</a:t>
            </a:r>
          </a:p>
          <a:p>
            <a:pPr lvl="1"/>
            <a:endParaRPr lang="en-US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664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smtClean="0"/>
              <a:t>PyRadomics </a:t>
            </a:r>
            <a:r>
              <a:rPr lang="en-US" sz="2800" baseline="30000" smtClean="0"/>
              <a:t>[1,2,3] </a:t>
            </a:r>
            <a:r>
              <a:rPr lang="en-US" sz="2800" smtClean="0"/>
              <a:t>:Radiomics extractor</a:t>
            </a:r>
          </a:p>
          <a:p>
            <a:r>
              <a:rPr lang="en-US" sz="2800" smtClean="0">
                <a:solidFill>
                  <a:schemeClr val="bg1">
                    <a:lumMod val="85000"/>
                  </a:schemeClr>
                </a:solidFill>
              </a:rPr>
              <a:t>Pyrex</a:t>
            </a:r>
            <a:r>
              <a:rPr lang="en-US" sz="2800" baseline="3000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800" smtClean="0">
                <a:solidFill>
                  <a:schemeClr val="bg1">
                    <a:lumMod val="85000"/>
                  </a:schemeClr>
                </a:solidFill>
              </a:rPr>
              <a:t>(PyRadiomics extension)</a:t>
            </a:r>
            <a:endParaRPr lang="en-US" smtClean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099953" y="5192694"/>
            <a:ext cx="8651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b="1" dirty="0" err="1"/>
              <a:t>PyRadiomics</a:t>
            </a:r>
            <a:r>
              <a:rPr lang="en-US" sz="1400" b="1" dirty="0"/>
              <a:t> </a:t>
            </a:r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>
                <a:hlinkClick r:id="rId3"/>
              </a:rPr>
              <a:t>https://github.com/Radiomics/pyradiomics</a:t>
            </a:r>
            <a:endParaRPr lang="en-US" sz="1400" dirty="0"/>
          </a:p>
          <a:p>
            <a:r>
              <a:rPr lang="en-US" sz="1400" dirty="0"/>
              <a:t>[2] </a:t>
            </a:r>
            <a:r>
              <a:rPr lang="en-US" sz="1400" b="1" dirty="0" err="1"/>
              <a:t>PyRadiomics</a:t>
            </a:r>
            <a:r>
              <a:rPr lang="en-US" sz="1400" b="1" dirty="0"/>
              <a:t> Docs: </a:t>
            </a:r>
            <a:r>
              <a:rPr lang="en-US" sz="1400" dirty="0">
                <a:hlinkClick r:id="rId4"/>
              </a:rPr>
              <a:t>http://pyradiomics.readthedocs.io</a:t>
            </a:r>
            <a:endParaRPr lang="en-US" sz="1400" dirty="0"/>
          </a:p>
          <a:p>
            <a:r>
              <a:rPr lang="en-US" sz="1400" dirty="0"/>
              <a:t>[3] </a:t>
            </a:r>
            <a:r>
              <a:rPr lang="en-US" sz="1400" b="1" dirty="0" err="1"/>
              <a:t>PyRadiomics</a:t>
            </a:r>
            <a:r>
              <a:rPr lang="en-US" sz="1400" b="1" dirty="0"/>
              <a:t> publication: van </a:t>
            </a:r>
            <a:r>
              <a:rPr lang="en-US" sz="1400" b="1" dirty="0" err="1"/>
              <a:t>Griethuysen</a:t>
            </a:r>
            <a:r>
              <a:rPr lang="en-US" sz="1400" b="1" dirty="0"/>
              <a:t>, </a:t>
            </a:r>
            <a:r>
              <a:rPr lang="en-US" sz="1400" b="1" dirty="0" err="1"/>
              <a:t>Joost</a:t>
            </a:r>
            <a:r>
              <a:rPr lang="en-US" sz="1400" b="1" dirty="0"/>
              <a:t> JM, et al. "Computational </a:t>
            </a:r>
            <a:r>
              <a:rPr lang="en-US" sz="1400" b="1" dirty="0" err="1"/>
              <a:t>Radiomics</a:t>
            </a:r>
            <a:r>
              <a:rPr lang="en-US" sz="1400" b="1" dirty="0"/>
              <a:t> System to Decode the Radiographic Phenotype." </a:t>
            </a:r>
            <a:r>
              <a:rPr lang="en-US" sz="1400" b="1" i="1" dirty="0"/>
              <a:t>Cancer research</a:t>
            </a:r>
            <a:r>
              <a:rPr lang="en-US" sz="1400" b="1" dirty="0"/>
              <a:t> 77.21 (2017): e104-e107.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Two components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553443"/>
            <a:ext cx="5933661" cy="252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PyRadiomics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Image and binary mask</a:t>
            </a:r>
          </a:p>
          <a:p>
            <a:r>
              <a:rPr lang="en-US" dirty="0"/>
              <a:t>E</a:t>
            </a:r>
            <a:r>
              <a:rPr lang="en-US" dirty="0" smtClean="0"/>
              <a:t>nabled filters</a:t>
            </a:r>
          </a:p>
          <a:p>
            <a:r>
              <a:rPr lang="en-US" dirty="0" smtClean="0"/>
              <a:t>Calculation of feature</a:t>
            </a:r>
          </a:p>
          <a:p>
            <a:r>
              <a:rPr lang="en-US" dirty="0" smtClean="0"/>
              <a:t>Results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99954" y="3257922"/>
            <a:ext cx="8651867" cy="2888878"/>
            <a:chOff x="575953" y="3257922"/>
            <a:chExt cx="8651867" cy="28888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1333" y="3257922"/>
              <a:ext cx="5665977" cy="236565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75953" y="5623580"/>
              <a:ext cx="8651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/>
                <a:t>Joost</a:t>
              </a:r>
              <a:r>
                <a:rPr lang="en-US" sz="1400" b="1" dirty="0"/>
                <a:t> JM, et al. "Computational </a:t>
              </a:r>
              <a:r>
                <a:rPr lang="en-US" sz="1400" b="1" dirty="0" err="1"/>
                <a:t>Radiomics</a:t>
              </a:r>
              <a:r>
                <a:rPr lang="en-US" sz="1400" b="1" dirty="0"/>
                <a:t> System to Decode the Radiographic Phenotype." </a:t>
              </a:r>
              <a:r>
                <a:rPr lang="en-US" sz="1400" b="1" i="1" dirty="0"/>
                <a:t>Cancer research</a:t>
              </a:r>
              <a:r>
                <a:rPr lang="en-US" sz="1400" b="1" dirty="0"/>
                <a:t> 77.21 (2017): e104-e107.</a:t>
              </a: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V="1">
            <a:off x="6155376" y="2471058"/>
            <a:ext cx="1055914" cy="968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847114" y="685800"/>
            <a:ext cx="3634196" cy="209531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</a:pPr>
            <a:r>
              <a:rPr lang="en-US" sz="3200" dirty="0">
                <a:solidFill>
                  <a:srgbClr val="FF0000"/>
                </a:solidFill>
              </a:rPr>
              <a:t>        Not </a:t>
            </a:r>
            <a:r>
              <a:rPr lang="en-US" sz="3200" dirty="0" smtClean="0">
                <a:solidFill>
                  <a:srgbClr val="FF0000"/>
                </a:solidFill>
              </a:rPr>
              <a:t>support for </a:t>
            </a:r>
            <a:r>
              <a:rPr lang="en-US" sz="3200" dirty="0">
                <a:solidFill>
                  <a:srgbClr val="FF0000"/>
                </a:solidFill>
              </a:rPr>
              <a:t>DICOM-RT as </a:t>
            </a:r>
            <a:r>
              <a:rPr lang="en-US" sz="3200" dirty="0" smtClean="0">
                <a:solidFill>
                  <a:srgbClr val="FF0000"/>
                </a:solidFill>
              </a:rPr>
              <a:t>input</a:t>
            </a:r>
            <a:endParaRPr lang="en-US" sz="3200" dirty="0">
              <a:solidFill>
                <a:srgbClr val="FF0000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3600" dirty="0">
                <a:solidFill>
                  <a:srgbClr val="FF0000"/>
                </a:solidFill>
              </a:rPr>
              <a:t>! ! !</a:t>
            </a:r>
          </a:p>
        </p:txBody>
      </p:sp>
    </p:spTree>
    <p:extLst>
      <p:ext uri="{BB962C8B-B14F-4D97-AF65-F5344CB8AC3E}">
        <p14:creationId xmlns:p14="http://schemas.microsoft.com/office/powerpoint/2010/main" val="2746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Welcome!!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Institution</a:t>
            </a:r>
          </a:p>
          <a:p>
            <a:pPr lvl="1"/>
            <a:r>
              <a:rPr lang="en-US" dirty="0" smtClean="0"/>
              <a:t>Why you are here</a:t>
            </a:r>
          </a:p>
          <a:p>
            <a:pPr lvl="1"/>
            <a:r>
              <a:rPr lang="en-US" dirty="0" smtClean="0"/>
              <a:t>Specific goals/datasets?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835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PyRadomics:Radiomics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extractor</a:t>
            </a:r>
          </a:p>
          <a:p>
            <a:r>
              <a:rPr lang="en-US" sz="2800" dirty="0" err="1"/>
              <a:t>Py</a:t>
            </a:r>
            <a:r>
              <a:rPr lang="en-US" sz="2800" dirty="0"/>
              <a:t>-rex</a:t>
            </a:r>
            <a:r>
              <a:rPr lang="en-US" sz="2800" baseline="30000" dirty="0"/>
              <a:t> [1] </a:t>
            </a:r>
            <a:r>
              <a:rPr lang="en-US" sz="2800" dirty="0"/>
              <a:t>(</a:t>
            </a:r>
            <a:r>
              <a:rPr lang="en-US" sz="2800" dirty="0" err="1"/>
              <a:t>pyradiomics</a:t>
            </a:r>
            <a:r>
              <a:rPr lang="en-US" sz="2800" dirty="0"/>
              <a:t> extension)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099954" y="5839024"/>
            <a:ext cx="865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b="1" dirty="0" err="1"/>
              <a:t>Py</a:t>
            </a:r>
            <a:r>
              <a:rPr lang="en-US" sz="1400" b="1" dirty="0"/>
              <a:t>-rex </a:t>
            </a:r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>
                <a:hlinkClick r:id="rId3"/>
              </a:rPr>
              <a:t>https://github.com/zhenweishi/Py-rex</a:t>
            </a:r>
            <a:endParaRPr lang="en-US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components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640" y="2643810"/>
            <a:ext cx="6169238" cy="27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7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</a:t>
            </a:r>
            <a:r>
              <a:rPr lang="en-US" dirty="0" smtClean="0"/>
              <a:t>-rex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set of </a:t>
            </a:r>
            <a:r>
              <a:rPr lang="en-US" dirty="0" smtClean="0"/>
              <a:t>modules</a:t>
            </a:r>
            <a:endParaRPr lang="en-US" dirty="0"/>
          </a:p>
          <a:p>
            <a:pPr lvl="1"/>
            <a:r>
              <a:rPr lang="en-US" altLang="zh-CN" dirty="0" smtClean="0"/>
              <a:t>DICOM-RT reader</a:t>
            </a:r>
          </a:p>
          <a:p>
            <a:pPr lvl="1"/>
            <a:r>
              <a:rPr lang="en-US" dirty="0" smtClean="0"/>
              <a:t>Binary mask generation</a:t>
            </a:r>
          </a:p>
          <a:p>
            <a:pPr lvl="1"/>
            <a:r>
              <a:rPr lang="en-US" dirty="0" smtClean="0"/>
              <a:t>RDF conversion</a:t>
            </a:r>
          </a:p>
          <a:p>
            <a:pPr lvl="1"/>
            <a:r>
              <a:rPr lang="en-US" dirty="0" smtClean="0"/>
              <a:t>. . .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48933" y="4521759"/>
            <a:ext cx="6238348" cy="1191349"/>
            <a:chOff x="1024933" y="4521758"/>
            <a:chExt cx="6238348" cy="1191349"/>
          </a:xfrm>
        </p:grpSpPr>
        <p:grpSp>
          <p:nvGrpSpPr>
            <p:cNvPr id="10" name="Group 9"/>
            <p:cNvGrpSpPr/>
            <p:nvPr/>
          </p:nvGrpSpPr>
          <p:grpSpPr>
            <a:xfrm>
              <a:off x="1024933" y="4521758"/>
              <a:ext cx="6238348" cy="683288"/>
              <a:chOff x="1024933" y="4521758"/>
              <a:chExt cx="6238348" cy="683288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1024933" y="4521758"/>
                <a:ext cx="1386672" cy="683288"/>
              </a:xfrm>
              <a:prstGeom prst="roundRect">
                <a:avLst/>
              </a:prstGeom>
              <a:solidFill>
                <a:srgbClr val="CC006A"/>
              </a:solidFill>
              <a:ln>
                <a:solidFill>
                  <a:srgbClr val="CC006A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DICOM-RT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3436621" y="4521758"/>
                <a:ext cx="1506254" cy="68328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PyRadiomics</a:t>
                </a:r>
                <a:endParaRPr lang="en-US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6028095" y="4521758"/>
                <a:ext cx="1235186" cy="683288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RDF triple store</a:t>
                </a:r>
              </a:p>
            </p:txBody>
          </p:sp>
          <p:sp>
            <p:nvSpPr>
              <p:cNvPr id="8" name="Right Arrow 7"/>
              <p:cNvSpPr/>
              <p:nvPr/>
            </p:nvSpPr>
            <p:spPr>
              <a:xfrm>
                <a:off x="2689605" y="4762918"/>
                <a:ext cx="562708" cy="20096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Arrow 8"/>
              <p:cNvSpPr/>
              <p:nvPr/>
            </p:nvSpPr>
            <p:spPr>
              <a:xfrm>
                <a:off x="5187386" y="4762918"/>
                <a:ext cx="562708" cy="20096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355835" y="5343775"/>
              <a:ext cx="90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Py</a:t>
              </a:r>
              <a:r>
                <a:rPr lang="en-US" dirty="0"/>
                <a:t>-rex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96330" y="5343775"/>
              <a:ext cx="90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Py</a:t>
              </a:r>
              <a:r>
                <a:rPr lang="en-US" dirty="0"/>
                <a:t>-rex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1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61996" y="2177786"/>
            <a:ext cx="7194620" cy="2804801"/>
            <a:chOff x="1502314" y="2477905"/>
            <a:chExt cx="7194620" cy="2804801"/>
          </a:xfrm>
        </p:grpSpPr>
        <p:sp>
          <p:nvSpPr>
            <p:cNvPr id="8" name="Rounded Rectangle 7"/>
            <p:cNvSpPr/>
            <p:nvPr/>
          </p:nvSpPr>
          <p:spPr>
            <a:xfrm>
              <a:off x="1502314" y="2477905"/>
              <a:ext cx="7194620" cy="280480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97985" y="4957333"/>
              <a:ext cx="1242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RDF triple store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17373" y="4936529"/>
              <a:ext cx="9939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DICOM-RT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11885" y="4942526"/>
              <a:ext cx="11049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/>
                <a:t>Array of voxel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62034" y="4938385"/>
              <a:ext cx="13216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Feature extraction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254429" y="2763722"/>
              <a:ext cx="1240833" cy="2071071"/>
              <a:chOff x="4851157" y="2774379"/>
              <a:chExt cx="1110853" cy="1821173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4851157" y="2774379"/>
                <a:ext cx="1110853" cy="1821173"/>
                <a:chOff x="4851157" y="2774379"/>
                <a:chExt cx="1110853" cy="1821173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4851157" y="2774379"/>
                  <a:ext cx="1110853" cy="1821173"/>
                  <a:chOff x="4205464" y="1039578"/>
                  <a:chExt cx="1481137" cy="2428230"/>
                </a:xfrm>
              </p:grpSpPr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4205464" y="1039578"/>
                    <a:ext cx="1481137" cy="2428230"/>
                    <a:chOff x="4205464" y="1039578"/>
                    <a:chExt cx="1481137" cy="2428230"/>
                  </a:xfrm>
                </p:grpSpPr>
                <p:sp>
                  <p:nvSpPr>
                    <p:cNvPr id="47" name="Rounded Rectangle 46"/>
                    <p:cNvSpPr/>
                    <p:nvPr/>
                  </p:nvSpPr>
                  <p:spPr>
                    <a:xfrm>
                      <a:off x="4205464" y="1039579"/>
                      <a:ext cx="1481137" cy="2428229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4553565" y="1039578"/>
                      <a:ext cx="941943" cy="25710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sz="825" b="1" dirty="0">
                          <a:solidFill>
                            <a:schemeClr val="bg1"/>
                          </a:solidFill>
                        </a:rPr>
                        <a:t>Radiomics</a:t>
                      </a:r>
                      <a:endParaRPr lang="en-US" sz="75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9" name="Rectangle 48"/>
                    <p:cNvSpPr/>
                    <p:nvPr/>
                  </p:nvSpPr>
                  <p:spPr>
                    <a:xfrm>
                      <a:off x="4234903" y="1264499"/>
                      <a:ext cx="1424698" cy="19731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cxnSp>
                <p:nvCxnSpPr>
                  <p:cNvPr id="46" name="Straight Connector 45"/>
                  <p:cNvCxnSpPr>
                    <a:stCxn id="49" idx="1"/>
                    <a:endCxn id="49" idx="3"/>
                  </p:cNvCxnSpPr>
                  <p:nvPr/>
                </p:nvCxnSpPr>
                <p:spPr>
                  <a:xfrm>
                    <a:off x="4234902" y="2251059"/>
                    <a:ext cx="142469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Straight Connector 23"/>
                <p:cNvCxnSpPr>
                  <a:stCxn id="49" idx="0"/>
                </p:cNvCxnSpPr>
                <p:nvPr/>
              </p:nvCxnSpPr>
              <p:spPr>
                <a:xfrm flipH="1">
                  <a:off x="5406584" y="2943070"/>
                  <a:ext cx="914" cy="14798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439786" y="3031808"/>
                  <a:ext cx="461357" cy="478541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91414" y="3009440"/>
                  <a:ext cx="482437" cy="466584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18266" y="3771147"/>
                  <a:ext cx="436836" cy="383647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32334" y="3851681"/>
                  <a:ext cx="490887" cy="279028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/>
              <p:cNvSpPr txBox="1"/>
              <p:nvPr/>
            </p:nvSpPr>
            <p:spPr>
              <a:xfrm>
                <a:off x="4857965" y="3507010"/>
                <a:ext cx="502476" cy="172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75" dirty="0"/>
                  <a:t>Intensity</a:t>
                </a:r>
                <a:endParaRPr lang="en-US" sz="135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466741" y="3507010"/>
                <a:ext cx="456480" cy="172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75" dirty="0"/>
                  <a:t>Shape</a:t>
                </a:r>
                <a:endParaRPr lang="en-US" sz="135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902763" y="4211607"/>
                <a:ext cx="477332" cy="172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75" dirty="0"/>
                  <a:t>Texture</a:t>
                </a:r>
                <a:endParaRPr lang="en-US" sz="135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448295" y="4211607"/>
                <a:ext cx="494580" cy="172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75" dirty="0"/>
                  <a:t>Wavelet</a:t>
                </a:r>
                <a:endParaRPr lang="en-US" sz="135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097985" y="2751216"/>
              <a:ext cx="1158799" cy="2071071"/>
              <a:chOff x="6104070" y="2199666"/>
              <a:chExt cx="1523233" cy="2452230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6104070" y="2199666"/>
                <a:ext cx="1523233" cy="245223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6200930" y="2347073"/>
                <a:ext cx="1370097" cy="2149177"/>
                <a:chOff x="10019502" y="814111"/>
                <a:chExt cx="765748" cy="1147034"/>
              </a:xfrm>
            </p:grpSpPr>
            <p:pic>
              <p:nvPicPr>
                <p:cNvPr id="43" name="Picture 42" descr="http://img.sxsw.com/2012/spg_images/IAP13649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19502" y="1435832"/>
                  <a:ext cx="765748" cy="5253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14" descr="Related image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42830" y="814111"/>
                  <a:ext cx="482373" cy="5355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64" name="Group 63"/>
            <p:cNvGrpSpPr/>
            <p:nvPr/>
          </p:nvGrpSpPr>
          <p:grpSpPr>
            <a:xfrm>
              <a:off x="1690487" y="2751217"/>
              <a:ext cx="1109766" cy="2071071"/>
              <a:chOff x="2172514" y="2638505"/>
              <a:chExt cx="1109766" cy="2071071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2330558" y="3710385"/>
                <a:ext cx="901843" cy="888817"/>
                <a:chOff x="2071825" y="3790341"/>
                <a:chExt cx="901843" cy="888817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2071825" y="3790341"/>
                  <a:ext cx="901843" cy="888817"/>
                  <a:chOff x="4617952" y="4293534"/>
                  <a:chExt cx="1219538" cy="1430798"/>
                </a:xfrm>
              </p:grpSpPr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4617952" y="4309081"/>
                    <a:ext cx="1075837" cy="1415251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4629418" y="4293534"/>
                    <a:ext cx="1208072" cy="3530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825" b="1" dirty="0">
                        <a:solidFill>
                          <a:schemeClr val="bg1"/>
                        </a:solidFill>
                      </a:rPr>
                      <a:t>Segmentation</a:t>
                    </a:r>
                    <a:endParaRPr lang="en-US" sz="75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85364" y="3984372"/>
                  <a:ext cx="763741" cy="585680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/>
              <p:cNvGrpSpPr/>
              <p:nvPr/>
            </p:nvGrpSpPr>
            <p:grpSpPr>
              <a:xfrm>
                <a:off x="2339037" y="2751217"/>
                <a:ext cx="796447" cy="889055"/>
                <a:chOff x="2071825" y="2830090"/>
                <a:chExt cx="796447" cy="889055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2071825" y="2830090"/>
                  <a:ext cx="796447" cy="889055"/>
                  <a:chOff x="4617952" y="4293150"/>
                  <a:chExt cx="1077013" cy="1431182"/>
                </a:xfrm>
              </p:grpSpPr>
              <p:sp>
                <p:nvSpPr>
                  <p:cNvPr id="52" name="Rounded Rectangle 51"/>
                  <p:cNvSpPr/>
                  <p:nvPr/>
                </p:nvSpPr>
                <p:spPr>
                  <a:xfrm>
                    <a:off x="4617952" y="4309081"/>
                    <a:ext cx="1075837" cy="1415251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4836963" y="4293150"/>
                    <a:ext cx="858002" cy="3530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825" b="1" dirty="0">
                        <a:solidFill>
                          <a:schemeClr val="bg1"/>
                        </a:solidFill>
                      </a:rPr>
                      <a:t>Imaging</a:t>
                    </a:r>
                    <a:endParaRPr lang="en-US" sz="75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0423" y="3006205"/>
                  <a:ext cx="758682" cy="628195"/>
                </a:xfrm>
                <a:prstGeom prst="rect">
                  <a:avLst/>
                </a:prstGeom>
              </p:spPr>
            </p:pic>
          </p:grpSp>
          <p:sp>
            <p:nvSpPr>
              <p:cNvPr id="60" name="Rounded Rectangle 59"/>
              <p:cNvSpPr/>
              <p:nvPr/>
            </p:nvSpPr>
            <p:spPr>
              <a:xfrm>
                <a:off x="2172514" y="2638505"/>
                <a:ext cx="1109766" cy="207107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510551" y="2751216"/>
              <a:ext cx="1109766" cy="2071071"/>
              <a:chOff x="3682479" y="2638504"/>
              <a:chExt cx="1109766" cy="2071071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3807978" y="2756356"/>
                <a:ext cx="801929" cy="898159"/>
                <a:chOff x="3807978" y="2756356"/>
                <a:chExt cx="801929" cy="898159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3807978" y="2756356"/>
                  <a:ext cx="801929" cy="898159"/>
                  <a:chOff x="4617952" y="4278495"/>
                  <a:chExt cx="1084426" cy="1445837"/>
                </a:xfrm>
              </p:grpSpPr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4617952" y="4309081"/>
                    <a:ext cx="1075837" cy="1415251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827293" y="4278495"/>
                    <a:ext cx="875085" cy="3530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825" b="1" dirty="0">
                        <a:solidFill>
                          <a:schemeClr val="bg1"/>
                        </a:solidFill>
                      </a:rPr>
                      <a:t>Imaging</a:t>
                    </a:r>
                    <a:endParaRPr lang="en-US" sz="75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28437" y="2943070"/>
                  <a:ext cx="762075" cy="629726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/>
              <p:cNvGrpSpPr/>
              <p:nvPr/>
            </p:nvGrpSpPr>
            <p:grpSpPr>
              <a:xfrm>
                <a:off x="3814909" y="3700599"/>
                <a:ext cx="898442" cy="894953"/>
                <a:chOff x="3814909" y="3700599"/>
                <a:chExt cx="898442" cy="894953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814909" y="3700599"/>
                  <a:ext cx="898442" cy="894953"/>
                  <a:chOff x="4617952" y="4283656"/>
                  <a:chExt cx="1240873" cy="1440676"/>
                </a:xfrm>
                <a:solidFill>
                  <a:schemeClr val="accent5">
                    <a:lumMod val="75000"/>
                  </a:schemeClr>
                </a:solidFill>
              </p:grpSpPr>
              <p:sp>
                <p:nvSpPr>
                  <p:cNvPr id="54" name="Rounded Rectangle 53"/>
                  <p:cNvSpPr/>
                  <p:nvPr/>
                </p:nvSpPr>
                <p:spPr>
                  <a:xfrm>
                    <a:off x="4617952" y="4309081"/>
                    <a:ext cx="1075837" cy="1415251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4712945" y="4283656"/>
                    <a:ext cx="1145880" cy="3530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825" b="1" dirty="0">
                        <a:solidFill>
                          <a:schemeClr val="bg1"/>
                        </a:solidFill>
                      </a:rPr>
                      <a:t>B</a:t>
                    </a:r>
                    <a:r>
                      <a:rPr lang="en-US" altLang="zh-CN" sz="825" b="1" dirty="0">
                        <a:solidFill>
                          <a:schemeClr val="bg1"/>
                        </a:solidFill>
                      </a:rPr>
                      <a:t>inary Mask</a:t>
                    </a:r>
                    <a:endParaRPr lang="en-US" sz="75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34235" y="3873026"/>
                  <a:ext cx="744132" cy="617154"/>
                </a:xfrm>
                <a:prstGeom prst="rect">
                  <a:avLst/>
                </a:prstGeom>
              </p:spPr>
            </p:pic>
          </p:grpSp>
          <p:sp>
            <p:nvSpPr>
              <p:cNvPr id="61" name="Rounded Rectangle 60"/>
              <p:cNvSpPr/>
              <p:nvPr/>
            </p:nvSpPr>
            <p:spPr>
              <a:xfrm>
                <a:off x="3682479" y="2638504"/>
                <a:ext cx="1109766" cy="207107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8" name="Right Arrow 67"/>
            <p:cNvSpPr/>
            <p:nvPr/>
          </p:nvSpPr>
          <p:spPr>
            <a:xfrm>
              <a:off x="2953191" y="3685508"/>
              <a:ext cx="358973" cy="17404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ight Arrow 69"/>
            <p:cNvSpPr/>
            <p:nvPr/>
          </p:nvSpPr>
          <p:spPr>
            <a:xfrm>
              <a:off x="4762877" y="3667700"/>
              <a:ext cx="358973" cy="17404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ight Arrow 70"/>
            <p:cNvSpPr/>
            <p:nvPr/>
          </p:nvSpPr>
          <p:spPr>
            <a:xfrm>
              <a:off x="6644568" y="3689607"/>
              <a:ext cx="358973" cy="17404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Title 3"/>
          <p:cNvSpPr>
            <a:spLocks noGrp="1"/>
          </p:cNvSpPr>
          <p:nvPr>
            <p:ph type="title"/>
          </p:nvPr>
        </p:nvSpPr>
        <p:spPr>
          <a:xfrm>
            <a:off x="2099954" y="215411"/>
            <a:ext cx="8110847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Four main steps in O-RAW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482854" y="1616594"/>
            <a:ext cx="0" cy="872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1997" y="1291589"/>
            <a:ext cx="3151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Step-1</a:t>
            </a:r>
            <a:r>
              <a:rPr lang="en-US" sz="1400" dirty="0">
                <a:solidFill>
                  <a:srgbClr val="00B050"/>
                </a:solidFill>
              </a:rPr>
              <a:t>: scans and RTSTRUCT matching.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85567" y="560249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Step-2</a:t>
            </a:r>
            <a:r>
              <a:rPr lang="en-US" sz="1400" dirty="0">
                <a:solidFill>
                  <a:srgbClr val="00B050"/>
                </a:solidFill>
              </a:rPr>
              <a:t>: </a:t>
            </a:r>
            <a:r>
              <a:rPr lang="en-GB" sz="1400" dirty="0" err="1">
                <a:solidFill>
                  <a:srgbClr val="00B050"/>
                </a:solidFill>
              </a:rPr>
              <a:t>Py</a:t>
            </a:r>
            <a:r>
              <a:rPr lang="en-GB" sz="1400" dirty="0">
                <a:solidFill>
                  <a:srgbClr val="00B050"/>
                </a:solidFill>
              </a:rPr>
              <a:t>-rex takes DICOM-RT and parse them as </a:t>
            </a:r>
          </a:p>
          <a:p>
            <a:r>
              <a:rPr lang="en-GB" sz="1400" dirty="0">
                <a:solidFill>
                  <a:srgbClr val="00B050"/>
                </a:solidFill>
              </a:rPr>
              <a:t>array of voxel intensities and binary mask for each ROI.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291426" y="4419368"/>
            <a:ext cx="0" cy="976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0" y="539590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b="1" dirty="0">
                <a:solidFill>
                  <a:srgbClr val="00B050"/>
                </a:solidFill>
              </a:rPr>
              <a:t>Step-3</a:t>
            </a:r>
            <a:r>
              <a:rPr lang="en-GB" sz="1400" dirty="0">
                <a:solidFill>
                  <a:srgbClr val="00B050"/>
                </a:solidFill>
              </a:rPr>
              <a:t>: </a:t>
            </a:r>
            <a:r>
              <a:rPr lang="en-GB" sz="1400" dirty="0" err="1">
                <a:solidFill>
                  <a:srgbClr val="00B050"/>
                </a:solidFill>
              </a:rPr>
              <a:t>PyRadiomics</a:t>
            </a:r>
            <a:r>
              <a:rPr lang="en-GB" sz="1400" dirty="0">
                <a:solidFill>
                  <a:srgbClr val="00B050"/>
                </a:solidFill>
              </a:rPr>
              <a:t> </a:t>
            </a:r>
            <a:r>
              <a:rPr lang="en-GB" sz="1400" dirty="0" err="1">
                <a:solidFill>
                  <a:srgbClr val="00B050"/>
                </a:solidFill>
              </a:rPr>
              <a:t>perfroms</a:t>
            </a:r>
            <a:r>
              <a:rPr lang="en-GB" sz="1400" dirty="0">
                <a:solidFill>
                  <a:srgbClr val="00B050"/>
                </a:solidFill>
              </a:rPr>
              <a:t> feature extraction.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7214970" y="4419368"/>
            <a:ext cx="0" cy="944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677340" y="1138545"/>
            <a:ext cx="4572000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GB" sz="1400" b="1" dirty="0">
                <a:solidFill>
                  <a:srgbClr val="00B050"/>
                </a:solidFill>
              </a:rPr>
              <a:t>Step-4</a:t>
            </a:r>
            <a:r>
              <a:rPr lang="en-GB" sz="1400" dirty="0">
                <a:solidFill>
                  <a:srgbClr val="00B050"/>
                </a:solidFill>
              </a:rPr>
              <a:t>: </a:t>
            </a:r>
            <a:r>
              <a:rPr lang="en-GB" sz="1400" dirty="0" err="1">
                <a:solidFill>
                  <a:srgbClr val="00B050"/>
                </a:solidFill>
              </a:rPr>
              <a:t>Py</a:t>
            </a:r>
            <a:r>
              <a:rPr lang="en-US" altLang="zh-CN" sz="1400" dirty="0">
                <a:solidFill>
                  <a:srgbClr val="00B050"/>
                </a:solidFill>
              </a:rPr>
              <a:t>-</a:t>
            </a:r>
            <a:r>
              <a:rPr lang="en-GB" sz="1400" dirty="0">
                <a:solidFill>
                  <a:srgbClr val="00B050"/>
                </a:solidFill>
              </a:rPr>
              <a:t>rex parses </a:t>
            </a:r>
            <a:r>
              <a:rPr lang="en-GB" sz="1400" dirty="0" err="1">
                <a:solidFill>
                  <a:srgbClr val="00B050"/>
                </a:solidFill>
              </a:rPr>
              <a:t>radiomics</a:t>
            </a:r>
            <a:r>
              <a:rPr lang="en-GB" sz="1400" dirty="0">
                <a:solidFill>
                  <a:srgbClr val="00B050"/>
                </a:solidFill>
              </a:rPr>
              <a:t> results as a W3C-compliant semantic web triple store with </a:t>
            </a:r>
            <a:r>
              <a:rPr lang="en-GB" sz="1400" dirty="0" err="1">
                <a:solidFill>
                  <a:srgbClr val="00B050"/>
                </a:solidFill>
              </a:rPr>
              <a:t>metalables</a:t>
            </a:r>
            <a:r>
              <a:rPr lang="en-GB" sz="1400" dirty="0">
                <a:solidFill>
                  <a:srgbClr val="00B050"/>
                </a:solidFill>
              </a:rPr>
              <a:t> Radiation Oncology Ontology and </a:t>
            </a:r>
            <a:r>
              <a:rPr lang="en-GB" sz="1400" dirty="0" err="1">
                <a:solidFill>
                  <a:srgbClr val="00B050"/>
                </a:solidFill>
              </a:rPr>
              <a:t>Radiomics</a:t>
            </a:r>
            <a:r>
              <a:rPr lang="en-GB" sz="1400" dirty="0">
                <a:solidFill>
                  <a:srgbClr val="00B050"/>
                </a:solidFill>
              </a:rPr>
              <a:t> Ontology.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8921562" y="1853168"/>
            <a:ext cx="0" cy="610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4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7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Step-1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099954" y="1536700"/>
            <a:ext cx="8110847" cy="551260"/>
          </a:xfrm>
        </p:spPr>
        <p:txBody>
          <a:bodyPr>
            <a:normAutofit/>
          </a:bodyPr>
          <a:lstStyle/>
          <a:p>
            <a:r>
              <a:rPr lang="en-US" sz="2400" dirty="0"/>
              <a:t>DICOM image and RTSTRUCT searching </a:t>
            </a:r>
            <a:r>
              <a:rPr lang="en-US" sz="2400" b="1" i="1" dirty="0"/>
              <a:t>Strategy</a:t>
            </a:r>
            <a:endParaRPr lang="en-US" sz="2000" dirty="0"/>
          </a:p>
        </p:txBody>
      </p:sp>
      <p:sp>
        <p:nvSpPr>
          <p:cNvPr id="46" name="Rectangle 45"/>
          <p:cNvSpPr/>
          <p:nvPr/>
        </p:nvSpPr>
        <p:spPr>
          <a:xfrm>
            <a:off x="2328156" y="4127522"/>
            <a:ext cx="891540" cy="4572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Patient-1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277500" y="2741455"/>
            <a:ext cx="1165217" cy="457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RTRSTRUCT-1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7120860" y="3466308"/>
            <a:ext cx="1081382" cy="1514417"/>
            <a:chOff x="5081897" y="2644140"/>
            <a:chExt cx="1081382" cy="1291184"/>
          </a:xfrm>
        </p:grpSpPr>
        <p:sp>
          <p:nvSpPr>
            <p:cNvPr id="51" name="Rectangle 50"/>
            <p:cNvSpPr/>
            <p:nvPr/>
          </p:nvSpPr>
          <p:spPr>
            <a:xfrm>
              <a:off x="5081897" y="2644140"/>
              <a:ext cx="1081382" cy="1291184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173337" y="2739390"/>
              <a:ext cx="891540" cy="457200"/>
            </a:xfrm>
            <a:prstGeom prst="rect">
              <a:avLst/>
            </a:prstGeom>
            <a:solidFill>
              <a:srgbClr val="48C2F9"/>
            </a:solidFill>
            <a:ln w="12700">
              <a:solidFill>
                <a:srgbClr val="48C2F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err="1"/>
                <a:t>Image_Dir</a:t>
              </a:r>
              <a:endParaRPr lang="en-US" sz="1050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173337" y="3387090"/>
              <a:ext cx="891540" cy="457200"/>
            </a:xfrm>
            <a:prstGeom prst="rect">
              <a:avLst/>
            </a:prstGeom>
            <a:solidFill>
              <a:srgbClr val="48C2F9"/>
            </a:solidFill>
            <a:ln w="12700">
              <a:solidFill>
                <a:srgbClr val="48C2F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err="1"/>
                <a:t>RTSTRUCT_Dir</a:t>
              </a:r>
              <a:endParaRPr lang="en-US" sz="1050" b="1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9481638" y="4052185"/>
            <a:ext cx="1005840" cy="457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Py</a:t>
            </a:r>
            <a:r>
              <a:rPr lang="en-US" sz="1600" b="1" dirty="0"/>
              <a:t>-rex</a:t>
            </a:r>
            <a:endParaRPr lang="en-US" sz="12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2604143" y="4915060"/>
            <a:ext cx="615553" cy="373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27694" y="5593968"/>
            <a:ext cx="553998" cy="373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cxnSp>
        <p:nvCxnSpPr>
          <p:cNvPr id="62" name="Straight Arrow Connector 61"/>
          <p:cNvCxnSpPr>
            <a:stCxn id="46" idx="3"/>
            <a:endCxn id="47" idx="1"/>
          </p:cNvCxnSpPr>
          <p:nvPr/>
        </p:nvCxnSpPr>
        <p:spPr>
          <a:xfrm flipV="1">
            <a:off x="3219697" y="2970056"/>
            <a:ext cx="1057803" cy="13860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ight Arrow 63"/>
          <p:cNvSpPr/>
          <p:nvPr/>
        </p:nvSpPr>
        <p:spPr>
          <a:xfrm>
            <a:off x="6172974" y="4209258"/>
            <a:ext cx="786444" cy="1914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>
            <a:off x="8477058" y="4214202"/>
            <a:ext cx="786444" cy="1914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 rot="18577677">
            <a:off x="3090885" y="3546286"/>
            <a:ext cx="768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By patient ID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88559" y="3198656"/>
            <a:ext cx="1973971" cy="1575435"/>
            <a:chOff x="2364558" y="3198655"/>
            <a:chExt cx="1973971" cy="1575435"/>
          </a:xfrm>
        </p:grpSpPr>
        <p:sp>
          <p:nvSpPr>
            <p:cNvPr id="49" name="Rectangle 48"/>
            <p:cNvSpPr/>
            <p:nvPr/>
          </p:nvSpPr>
          <p:spPr>
            <a:xfrm>
              <a:off x="2364558" y="3623470"/>
              <a:ext cx="1943100" cy="115062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506402" y="3198655"/>
              <a:ext cx="1832127" cy="1546294"/>
              <a:chOff x="2506402" y="3198655"/>
              <a:chExt cx="1832127" cy="1546294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506402" y="3737293"/>
                <a:ext cx="703978" cy="201069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scan-1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438337" y="3737294"/>
                <a:ext cx="703978" cy="201069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scan-2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523705" y="4052185"/>
                <a:ext cx="703978" cy="201069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scan-3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455640" y="4052186"/>
                <a:ext cx="703978" cy="201069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scan-4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203694" y="4293792"/>
                <a:ext cx="461665" cy="37338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63" name="Straight Arrow Connector 62"/>
              <p:cNvCxnSpPr>
                <a:stCxn id="47" idx="2"/>
                <a:endCxn id="49" idx="0"/>
              </p:cNvCxnSpPr>
              <p:nvPr/>
            </p:nvCxnSpPr>
            <p:spPr>
              <a:xfrm>
                <a:off x="3336108" y="3198655"/>
                <a:ext cx="0" cy="42481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>
                <a:off x="2834937" y="4529505"/>
                <a:ext cx="15035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CT Series Instance UID</a:t>
                </a: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6107791" y="3911036"/>
            <a:ext cx="899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Copy </a:t>
            </a:r>
            <a:r>
              <a:rPr lang="en-US" sz="800" b="1" dirty="0" err="1"/>
              <a:t>dicom</a:t>
            </a:r>
            <a:r>
              <a:rPr lang="en-US" sz="800" b="1" dirty="0"/>
              <a:t> files to </a:t>
            </a:r>
            <a:r>
              <a:rPr lang="en-US" sz="800" b="1" dirty="0" err="1"/>
              <a:t>tmp</a:t>
            </a:r>
            <a:r>
              <a:rPr lang="en-US" sz="800" b="1" dirty="0"/>
              <a:t> folder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28156" y="5529035"/>
            <a:ext cx="891540" cy="4572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Patient-N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314960" y="5111275"/>
            <a:ext cx="1165217" cy="457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RTRSTRUCT-2</a:t>
            </a:r>
          </a:p>
        </p:txBody>
      </p:sp>
      <p:cxnSp>
        <p:nvCxnSpPr>
          <p:cNvPr id="74" name="Straight Arrow Connector 73"/>
          <p:cNvCxnSpPr>
            <a:stCxn id="46" idx="3"/>
            <a:endCxn id="72" idx="1"/>
          </p:cNvCxnSpPr>
          <p:nvPr/>
        </p:nvCxnSpPr>
        <p:spPr>
          <a:xfrm>
            <a:off x="3219697" y="4356123"/>
            <a:ext cx="1095263" cy="983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ight Arrow 74"/>
          <p:cNvSpPr/>
          <p:nvPr/>
        </p:nvSpPr>
        <p:spPr>
          <a:xfrm rot="20491944">
            <a:off x="5924244" y="5082563"/>
            <a:ext cx="912901" cy="2046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387307" y="2519910"/>
            <a:ext cx="1279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SOP instance UID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14891" y="3151091"/>
            <a:ext cx="1299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Temporal</a:t>
            </a:r>
            <a:r>
              <a:rPr lang="en-US" altLang="zh-CN" sz="1000" b="1" dirty="0"/>
              <a:t> directory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5791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4" grpId="0" animBg="1"/>
      <p:bldP spid="60" grpId="0"/>
      <p:bldP spid="61" grpId="0"/>
      <p:bldP spid="64" grpId="0" animBg="1"/>
      <p:bldP spid="65" grpId="0" animBg="1"/>
      <p:bldP spid="66" grpId="0"/>
      <p:bldP spid="69" grpId="0"/>
      <p:bldP spid="71" grpId="0" animBg="1"/>
      <p:bldP spid="72" grpId="0" animBg="1"/>
      <p:bldP spid="75" grpId="0" animBg="1"/>
      <p:bldP spid="76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Step-2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18588" y="2083952"/>
            <a:ext cx="8199927" cy="2675141"/>
            <a:chOff x="728924" y="953149"/>
            <a:chExt cx="8330451" cy="2566003"/>
          </a:xfrm>
        </p:grpSpPr>
        <p:sp>
          <p:nvSpPr>
            <p:cNvPr id="6" name="TextBox 5"/>
            <p:cNvSpPr txBox="1"/>
            <p:nvPr/>
          </p:nvSpPr>
          <p:spPr>
            <a:xfrm>
              <a:off x="1901528" y="1653405"/>
              <a:ext cx="852802" cy="383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Loaded by </a:t>
              </a:r>
              <a:r>
                <a:rPr lang="en-US" sz="1000" dirty="0" err="1"/>
                <a:t>pydicom</a:t>
              </a:r>
              <a:endParaRPr lang="en-US" sz="1000" dirty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982454" y="2079580"/>
              <a:ext cx="552121" cy="15251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8924" y="953149"/>
              <a:ext cx="1138815" cy="2449932"/>
              <a:chOff x="941247" y="2216661"/>
              <a:chExt cx="1138815" cy="2449932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086108" y="4252669"/>
                <a:ext cx="993954" cy="39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DICOM-RTSTRUCT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941247" y="2216661"/>
                <a:ext cx="1090978" cy="244993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1071771" y="2373183"/>
                <a:ext cx="796447" cy="889055"/>
                <a:chOff x="4617952" y="4293150"/>
                <a:chExt cx="1077013" cy="1431182"/>
              </a:xfrm>
            </p:grpSpPr>
            <p:sp>
              <p:nvSpPr>
                <p:cNvPr id="36" name="Rounded Rectangle 35"/>
                <p:cNvSpPr/>
                <p:nvPr/>
              </p:nvSpPr>
              <p:spPr>
                <a:xfrm>
                  <a:off x="4617952" y="4309081"/>
                  <a:ext cx="1075837" cy="1415251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4836963" y="4293150"/>
                  <a:ext cx="858002" cy="338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25" b="1" dirty="0">
                      <a:solidFill>
                        <a:schemeClr val="bg1"/>
                      </a:solidFill>
                    </a:rPr>
                    <a:t>Imaging</a:t>
                  </a:r>
                  <a:endParaRPr lang="en-US" sz="7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1071771" y="3333434"/>
                <a:ext cx="901843" cy="888817"/>
                <a:chOff x="4617952" y="4293534"/>
                <a:chExt cx="1219538" cy="1430798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4617952" y="4309081"/>
                  <a:ext cx="1075837" cy="1415251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4629418" y="4293534"/>
                  <a:ext cx="1208072" cy="338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25" b="1" dirty="0">
                      <a:solidFill>
                        <a:schemeClr val="bg1"/>
                      </a:solidFill>
                    </a:rPr>
                    <a:t>Segmentation</a:t>
                  </a:r>
                  <a:endParaRPr lang="en-US" sz="75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310" y="3527465"/>
                <a:ext cx="775809" cy="58568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475" y="2545255"/>
                <a:ext cx="769036" cy="628195"/>
              </a:xfrm>
              <a:prstGeom prst="rect">
                <a:avLst/>
              </a:prstGeom>
            </p:spPr>
          </p:pic>
        </p:grpSp>
        <p:sp>
          <p:nvSpPr>
            <p:cNvPr id="9" name="Rounded Rectangle 8"/>
            <p:cNvSpPr/>
            <p:nvPr/>
          </p:nvSpPr>
          <p:spPr>
            <a:xfrm>
              <a:off x="2672165" y="1904604"/>
              <a:ext cx="778725" cy="49787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Pyrex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36809" y="2545366"/>
              <a:ext cx="805456" cy="52360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3d mask zero-array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049785" y="1219316"/>
              <a:ext cx="792480" cy="50010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3d image array</a:t>
              </a:r>
            </a:p>
          </p:txBody>
        </p:sp>
        <p:cxnSp>
          <p:nvCxnSpPr>
            <p:cNvPr id="12" name="Elbow Connector 11"/>
            <p:cNvCxnSpPr>
              <a:stCxn id="9" idx="3"/>
              <a:endCxn id="11" idx="1"/>
            </p:cNvCxnSpPr>
            <p:nvPr/>
          </p:nvCxnSpPr>
          <p:spPr>
            <a:xfrm flipV="1">
              <a:off x="3450891" y="1469371"/>
              <a:ext cx="598895" cy="684171"/>
            </a:xfrm>
            <a:prstGeom prst="bentConnector3">
              <a:avLst>
                <a:gd name="adj1" fmla="val 4870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Elbow Connector 12"/>
            <p:cNvCxnSpPr>
              <a:stCxn id="9" idx="3"/>
              <a:endCxn id="10" idx="1"/>
            </p:cNvCxnSpPr>
            <p:nvPr/>
          </p:nvCxnSpPr>
          <p:spPr>
            <a:xfrm>
              <a:off x="3450890" y="2153541"/>
              <a:ext cx="585919" cy="653629"/>
            </a:xfrm>
            <a:prstGeom prst="bentConnector3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Elbow Connector 13"/>
            <p:cNvCxnSpPr>
              <a:stCxn id="11" idx="3"/>
              <a:endCxn id="15" idx="1"/>
            </p:cNvCxnSpPr>
            <p:nvPr/>
          </p:nvCxnSpPr>
          <p:spPr>
            <a:xfrm>
              <a:off x="4842265" y="1469371"/>
              <a:ext cx="628416" cy="622914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5470681" y="953419"/>
              <a:ext cx="1395508" cy="22777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Elbow Connector 15"/>
            <p:cNvCxnSpPr>
              <a:stCxn id="10" idx="3"/>
              <a:endCxn id="15" idx="1"/>
            </p:cNvCxnSpPr>
            <p:nvPr/>
          </p:nvCxnSpPr>
          <p:spPr>
            <a:xfrm flipV="1">
              <a:off x="4842265" y="2092285"/>
              <a:ext cx="628416" cy="714885"/>
            </a:xfrm>
            <a:prstGeom prst="bentConnector3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5621769" y="1051772"/>
              <a:ext cx="1023189" cy="899350"/>
              <a:chOff x="1593818" y="2908876"/>
              <a:chExt cx="1023189" cy="89935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0412" y="2908876"/>
                <a:ext cx="756595" cy="629726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7115" y="3032195"/>
                <a:ext cx="756595" cy="629726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3818" y="3178500"/>
                <a:ext cx="756595" cy="629726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626619" y="2263953"/>
              <a:ext cx="1018339" cy="825798"/>
              <a:chOff x="853393" y="3650723"/>
              <a:chExt cx="1018339" cy="825798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7637" y="3650723"/>
                <a:ext cx="764095" cy="61715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567" y="3753520"/>
                <a:ext cx="764095" cy="617154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393" y="3859367"/>
                <a:ext cx="764095" cy="617154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5626619" y="3282976"/>
              <a:ext cx="1403273" cy="236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SimpleITK</a:t>
              </a:r>
              <a:r>
                <a:rPr lang="en-US" sz="1000" dirty="0"/>
                <a:t> object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6955460" y="2049497"/>
              <a:ext cx="552121" cy="15251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596852" y="1720302"/>
              <a:ext cx="1462523" cy="79885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/>
                <a:t>PyRadiomics</a:t>
              </a:r>
              <a:endParaRPr 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4110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PyRadiomics</a:t>
            </a:r>
            <a:r>
              <a:rPr lang="en-GB" dirty="0"/>
              <a:t> </a:t>
            </a:r>
            <a:r>
              <a:rPr lang="en-GB" dirty="0" smtClean="0"/>
              <a:t>performs </a:t>
            </a:r>
            <a:r>
              <a:rPr lang="en-GB" dirty="0"/>
              <a:t>feature </a:t>
            </a:r>
            <a:r>
              <a:rPr lang="en-GB" dirty="0" smtClean="0"/>
              <a:t>extraction</a:t>
            </a:r>
          </a:p>
          <a:p>
            <a:pPr lvl="1"/>
            <a:r>
              <a:rPr lang="en-GB" sz="2400" dirty="0"/>
              <a:t>Pre-processing methods (e.g., resampling and cropping) using </a:t>
            </a:r>
            <a:r>
              <a:rPr lang="en-GB" sz="2400" dirty="0" err="1"/>
              <a:t>SimpleITK</a:t>
            </a:r>
            <a:r>
              <a:rPr lang="en-GB" sz="2400" dirty="0"/>
              <a:t>.</a:t>
            </a:r>
          </a:p>
          <a:p>
            <a:pPr lvl="1"/>
            <a:r>
              <a:rPr lang="en-GB" sz="2400" dirty="0" err="1"/>
              <a:t>Radiomic</a:t>
            </a:r>
            <a:r>
              <a:rPr lang="en-GB" sz="2400" dirty="0"/>
              <a:t> features consist of </a:t>
            </a:r>
            <a:r>
              <a:rPr lang="en-GB" sz="2400" b="1" dirty="0"/>
              <a:t>first order statistics, shape-based, texture and filters</a:t>
            </a:r>
            <a:r>
              <a:rPr lang="en-GB" sz="2400" dirty="0"/>
              <a:t>.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3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099954" y="1536700"/>
            <a:ext cx="8110847" cy="1174592"/>
          </a:xfrm>
        </p:spPr>
        <p:txBody>
          <a:bodyPr/>
          <a:lstStyle/>
          <a:p>
            <a:r>
              <a:rPr lang="en-GB" sz="2400" dirty="0" err="1"/>
              <a:t>Py</a:t>
            </a:r>
            <a:r>
              <a:rPr lang="en-GB" sz="2400" dirty="0"/>
              <a:t>-rex converts </a:t>
            </a:r>
            <a:r>
              <a:rPr lang="en-GB" sz="2400" dirty="0" err="1"/>
              <a:t>radiomic</a:t>
            </a:r>
            <a:r>
              <a:rPr lang="en-GB" sz="2400" dirty="0"/>
              <a:t> features (python dictionary object) to RDF (default)</a:t>
            </a:r>
          </a:p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597604" y="2547678"/>
            <a:ext cx="6722845" cy="3478182"/>
            <a:chOff x="1204005" y="1135959"/>
            <a:chExt cx="7939995" cy="4945022"/>
          </a:xfrm>
        </p:grpSpPr>
        <p:sp>
          <p:nvSpPr>
            <p:cNvPr id="25" name="Rectangle 24"/>
            <p:cNvSpPr/>
            <p:nvPr/>
          </p:nvSpPr>
          <p:spPr>
            <a:xfrm>
              <a:off x="6299852" y="5698393"/>
              <a:ext cx="742949" cy="382588"/>
            </a:xfrm>
            <a:prstGeom prst="rect">
              <a:avLst/>
            </a:prstGeom>
            <a:solidFill>
              <a:srgbClr val="48C2F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value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204005" y="1135959"/>
              <a:ext cx="7939995" cy="4945022"/>
              <a:chOff x="1204005" y="1135959"/>
              <a:chExt cx="7939995" cy="494502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864443" y="5317336"/>
                <a:ext cx="1279557" cy="370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Has_unit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204005" y="1135959"/>
                <a:ext cx="1222104" cy="85868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/>
                  <a:t>Patient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6511767" y="4424082"/>
                <a:ext cx="1485767" cy="727856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Radiomic features</a:t>
                </a:r>
              </a:p>
            </p:txBody>
          </p:sp>
          <p:cxnSp>
            <p:nvCxnSpPr>
              <p:cNvPr id="31" name="Straight Arrow Connector 30"/>
              <p:cNvCxnSpPr>
                <a:stCxn id="30" idx="4"/>
                <a:endCxn id="25" idx="0"/>
              </p:cNvCxnSpPr>
              <p:nvPr/>
            </p:nvCxnSpPr>
            <p:spPr>
              <a:xfrm flipH="1">
                <a:off x="6671327" y="5151938"/>
                <a:ext cx="583324" cy="546455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7576288" y="5698393"/>
                <a:ext cx="742949" cy="382588"/>
              </a:xfrm>
              <a:prstGeom prst="rect">
                <a:avLst/>
              </a:prstGeom>
              <a:solidFill>
                <a:srgbClr val="48C2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unit</a:t>
                </a:r>
              </a:p>
            </p:txBody>
          </p:sp>
          <p:cxnSp>
            <p:nvCxnSpPr>
              <p:cNvPr id="33" name="Straight Arrow Connector 32"/>
              <p:cNvCxnSpPr>
                <a:stCxn id="30" idx="4"/>
                <a:endCxn id="32" idx="0"/>
              </p:cNvCxnSpPr>
              <p:nvPr/>
            </p:nvCxnSpPr>
            <p:spPr>
              <a:xfrm>
                <a:off x="7254651" y="5151938"/>
                <a:ext cx="693112" cy="546455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8" idx="6"/>
                <a:endCxn id="43" idx="1"/>
              </p:cNvCxnSpPr>
              <p:nvPr/>
            </p:nvCxnSpPr>
            <p:spPr>
              <a:xfrm>
                <a:off x="2426109" y="1565302"/>
                <a:ext cx="1589441" cy="0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43" idx="3"/>
              </p:cNvCxnSpPr>
              <p:nvPr/>
            </p:nvCxnSpPr>
            <p:spPr>
              <a:xfrm>
                <a:off x="5147801" y="1565302"/>
                <a:ext cx="1472190" cy="0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45" idx="0"/>
              </p:cNvCxnSpPr>
              <p:nvPr/>
            </p:nvCxnSpPr>
            <p:spPr>
              <a:xfrm flipH="1" flipV="1">
                <a:off x="7252380" y="1994645"/>
                <a:ext cx="1" cy="886971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45" idx="2"/>
                <a:endCxn id="30" idx="0"/>
              </p:cNvCxnSpPr>
              <p:nvPr/>
            </p:nvCxnSpPr>
            <p:spPr>
              <a:xfrm>
                <a:off x="7252381" y="3564782"/>
                <a:ext cx="2270" cy="859300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5336119" y="1193208"/>
                <a:ext cx="1095554" cy="370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Converted_to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123941" y="2210488"/>
                <a:ext cx="1095554" cy="370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Is_part_of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015550" y="1258787"/>
                <a:ext cx="1132251" cy="61302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SCAN</a:t>
                </a:r>
                <a:endParaRPr lang="en-US" sz="1100" b="1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6619991" y="1215091"/>
                <a:ext cx="1264780" cy="68316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Image_Volume</a:t>
                </a: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6619991" y="2881615"/>
                <a:ext cx="1264780" cy="68316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Image_Space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268902" y="3816216"/>
                <a:ext cx="1279557" cy="370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Used_to_compute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611050" y="5317336"/>
                <a:ext cx="1279557" cy="370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Has_value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597242" y="1196555"/>
                <a:ext cx="1095554" cy="3709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Has_pacs_scan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3114986" y="3151653"/>
            <a:ext cx="2630925" cy="4377379"/>
            <a:chOff x="-586536" y="1175247"/>
            <a:chExt cx="2764696" cy="4940868"/>
          </a:xfrm>
        </p:grpSpPr>
        <p:sp>
          <p:nvSpPr>
            <p:cNvPr id="52" name="Rectangle 51"/>
            <p:cNvSpPr/>
            <p:nvPr/>
          </p:nvSpPr>
          <p:spPr>
            <a:xfrm>
              <a:off x="-438358" y="2179005"/>
              <a:ext cx="1095554" cy="37093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Link by patient_ID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-586536" y="1175247"/>
              <a:ext cx="2764696" cy="4940868"/>
              <a:chOff x="-586536" y="1175247"/>
              <a:chExt cx="2764696" cy="4940868"/>
            </a:xfrm>
          </p:grpSpPr>
          <p:cxnSp>
            <p:nvCxnSpPr>
              <p:cNvPr id="54" name="Straight Arrow Connector 53"/>
              <p:cNvCxnSpPr>
                <a:stCxn id="28" idx="4"/>
                <a:endCxn id="55" idx="1"/>
              </p:cNvCxnSpPr>
              <p:nvPr/>
            </p:nvCxnSpPr>
            <p:spPr>
              <a:xfrm>
                <a:off x="-586536" y="1175247"/>
                <a:ext cx="1884801" cy="1868017"/>
              </a:xfrm>
              <a:prstGeom prst="straightConnector1">
                <a:avLst/>
              </a:prstGeom>
              <a:ln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ounded Rectangle 54"/>
              <p:cNvSpPr/>
              <p:nvPr/>
            </p:nvSpPr>
            <p:spPr>
              <a:xfrm>
                <a:off x="1298265" y="2762905"/>
                <a:ext cx="879895" cy="56071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b="1" dirty="0"/>
                  <a:t>Clinical data</a:t>
                </a:r>
                <a:endParaRPr lang="en-US" sz="1100" b="1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399426" y="5337629"/>
                <a:ext cx="582166" cy="7784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</p:grpSp>
      <p:cxnSp>
        <p:nvCxnSpPr>
          <p:cNvPr id="58" name="Straight Arrow Connector 57"/>
          <p:cNvCxnSpPr/>
          <p:nvPr/>
        </p:nvCxnSpPr>
        <p:spPr>
          <a:xfrm flipV="1">
            <a:off x="8337399" y="4033937"/>
            <a:ext cx="600806" cy="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9021355" y="3865288"/>
            <a:ext cx="1122673" cy="351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Local_name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158310" y="3779125"/>
            <a:ext cx="927613" cy="2609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Has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8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2099953" y="2906629"/>
            <a:ext cx="8309248" cy="2817536"/>
            <a:chOff x="530630" y="1882247"/>
            <a:chExt cx="8309248" cy="2817536"/>
          </a:xfrm>
        </p:grpSpPr>
        <p:sp>
          <p:nvSpPr>
            <p:cNvPr id="11" name="Right Arrow 10"/>
            <p:cNvSpPr/>
            <p:nvPr/>
          </p:nvSpPr>
          <p:spPr>
            <a:xfrm>
              <a:off x="6764862" y="3391250"/>
              <a:ext cx="409716" cy="1793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0000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319607" y="2026834"/>
              <a:ext cx="1520271" cy="2468191"/>
              <a:chOff x="8780870" y="496612"/>
              <a:chExt cx="1796867" cy="3035754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8780870" y="909131"/>
                <a:ext cx="1796867" cy="262323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67979" y="496612"/>
                <a:ext cx="1259683" cy="378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Modelling</a:t>
                </a:r>
                <a:endParaRPr lang="en-US" sz="1400" b="1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811587" y="1320594"/>
                <a:ext cx="1735432" cy="19067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730" y="2764338"/>
              <a:ext cx="1302491" cy="1427517"/>
            </a:xfrm>
            <a:prstGeom prst="rect">
              <a:avLst/>
            </a:prstGeom>
          </p:spPr>
        </p:pic>
        <p:grpSp>
          <p:nvGrpSpPr>
            <p:cNvPr id="57" name="Group 56"/>
            <p:cNvGrpSpPr/>
            <p:nvPr/>
          </p:nvGrpSpPr>
          <p:grpSpPr>
            <a:xfrm>
              <a:off x="530630" y="2292788"/>
              <a:ext cx="6161717" cy="2406995"/>
              <a:chOff x="1502314" y="2477905"/>
              <a:chExt cx="6963118" cy="2804801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502314" y="2477905"/>
                <a:ext cx="6963118" cy="280480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097985" y="4957333"/>
                <a:ext cx="1242021" cy="268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RDF triple store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917373" y="4936529"/>
                <a:ext cx="993954" cy="268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DICOM-RT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711886" y="4942526"/>
                <a:ext cx="1104922" cy="268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b="1" dirty="0"/>
                  <a:t>Array of voxel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5262034" y="4938386"/>
                <a:ext cx="1321628" cy="268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Feature extraction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5254429" y="2763722"/>
                <a:ext cx="1240833" cy="2071071"/>
                <a:chOff x="4851157" y="2774379"/>
                <a:chExt cx="1110853" cy="1821173"/>
              </a:xfrm>
            </p:grpSpPr>
            <p:grpSp>
              <p:nvGrpSpPr>
                <p:cNvPr id="96" name="Group 95"/>
                <p:cNvGrpSpPr/>
                <p:nvPr/>
              </p:nvGrpSpPr>
              <p:grpSpPr>
                <a:xfrm>
                  <a:off x="4851157" y="2774379"/>
                  <a:ext cx="1110853" cy="1821173"/>
                  <a:chOff x="4851157" y="2774379"/>
                  <a:chExt cx="1110853" cy="1821173"/>
                </a:xfrm>
              </p:grpSpPr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4851157" y="2774379"/>
                    <a:ext cx="1110853" cy="1821173"/>
                    <a:chOff x="4205464" y="1039578"/>
                    <a:chExt cx="1481137" cy="2428230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4205464" y="1039578"/>
                      <a:ext cx="1481137" cy="2428230"/>
                      <a:chOff x="4205464" y="1039578"/>
                      <a:chExt cx="1481137" cy="2428230"/>
                    </a:xfrm>
                  </p:grpSpPr>
                  <p:sp>
                    <p:nvSpPr>
                      <p:cNvPr id="109" name="Rounded Rectangle 108"/>
                      <p:cNvSpPr/>
                      <p:nvPr/>
                    </p:nvSpPr>
                    <p:spPr>
                      <a:xfrm>
                        <a:off x="4205464" y="1039579"/>
                        <a:ext cx="1481137" cy="2428229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110" name="TextBox 109"/>
                      <p:cNvSpPr txBox="1"/>
                      <p:nvPr/>
                    </p:nvSpPr>
                    <p:spPr>
                      <a:xfrm>
                        <a:off x="4553564" y="1039578"/>
                        <a:ext cx="941942" cy="27332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GB" sz="700" b="1" dirty="0">
                            <a:solidFill>
                              <a:schemeClr val="bg1"/>
                            </a:solidFill>
                          </a:rPr>
                          <a:t>Radiomics</a:t>
                        </a:r>
                        <a:endParaRPr lang="en-US" sz="6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111" name="Rectangle 110"/>
                      <p:cNvSpPr/>
                      <p:nvPr/>
                    </p:nvSpPr>
                    <p:spPr>
                      <a:xfrm>
                        <a:off x="4234903" y="1264499"/>
                        <a:ext cx="1424698" cy="197311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cxnSp>
                  <p:nvCxnSpPr>
                    <p:cNvPr id="108" name="Straight Connector 107"/>
                    <p:cNvCxnSpPr>
                      <a:stCxn id="111" idx="1"/>
                      <a:endCxn id="111" idx="3"/>
                    </p:cNvCxnSpPr>
                    <p:nvPr/>
                  </p:nvCxnSpPr>
                  <p:spPr>
                    <a:xfrm>
                      <a:off x="4234902" y="2251059"/>
                      <a:ext cx="142469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2" name="Straight Connector 101"/>
                  <p:cNvCxnSpPr>
                    <a:stCxn id="111" idx="0"/>
                  </p:cNvCxnSpPr>
                  <p:nvPr/>
                </p:nvCxnSpPr>
                <p:spPr>
                  <a:xfrm flipH="1">
                    <a:off x="5406584" y="2943070"/>
                    <a:ext cx="914" cy="1479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3" name="Picture 10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439786" y="3031808"/>
                    <a:ext cx="461357" cy="478541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891414" y="3009440"/>
                    <a:ext cx="482437" cy="466584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918266" y="3771147"/>
                    <a:ext cx="436836" cy="383647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432334" y="3851681"/>
                    <a:ext cx="490887" cy="27902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7" name="TextBox 96"/>
                <p:cNvSpPr txBox="1"/>
                <p:nvPr/>
              </p:nvSpPr>
              <p:spPr>
                <a:xfrm>
                  <a:off x="4857965" y="3507010"/>
                  <a:ext cx="502476" cy="1734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Intensity</a:t>
                  </a:r>
                  <a:endParaRPr lang="en-US" sz="1100" dirty="0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5466741" y="3507010"/>
                  <a:ext cx="456480" cy="1734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Shape</a:t>
                  </a:r>
                  <a:endParaRPr lang="en-US" sz="1100" dirty="0"/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4902763" y="4211607"/>
                  <a:ext cx="477332" cy="1734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Texture</a:t>
                  </a:r>
                  <a:endParaRPr lang="en-US" sz="1100" dirty="0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5448295" y="4211607"/>
                  <a:ext cx="494580" cy="1734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/>
                    <a:t>Wavelet</a:t>
                  </a:r>
                  <a:endParaRPr lang="en-US" sz="1100" dirty="0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7097985" y="2751216"/>
                <a:ext cx="1158799" cy="2071071"/>
                <a:chOff x="6104070" y="2199666"/>
                <a:chExt cx="1523233" cy="2452230"/>
              </a:xfrm>
            </p:grpSpPr>
            <p:sp>
              <p:nvSpPr>
                <p:cNvPr id="92" name="Rounded Rectangle 91"/>
                <p:cNvSpPr/>
                <p:nvPr/>
              </p:nvSpPr>
              <p:spPr>
                <a:xfrm>
                  <a:off x="6104070" y="2199666"/>
                  <a:ext cx="1523233" cy="245223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93" name="Group 92"/>
                <p:cNvGrpSpPr/>
                <p:nvPr/>
              </p:nvGrpSpPr>
              <p:grpSpPr>
                <a:xfrm>
                  <a:off x="6200930" y="2347073"/>
                  <a:ext cx="1370097" cy="2149177"/>
                  <a:chOff x="10019502" y="814111"/>
                  <a:chExt cx="765748" cy="1147034"/>
                </a:xfrm>
              </p:grpSpPr>
              <p:pic>
                <p:nvPicPr>
                  <p:cNvPr id="94" name="Picture 93" descr="http://img.sxsw.com/2012/spg_images/IAP13649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19502" y="1435832"/>
                    <a:ext cx="765748" cy="52531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5" name="Picture 14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42830" y="814111"/>
                    <a:ext cx="482373" cy="5355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65" name="Group 64"/>
              <p:cNvGrpSpPr/>
              <p:nvPr/>
            </p:nvGrpSpPr>
            <p:grpSpPr>
              <a:xfrm>
                <a:off x="1690487" y="2751217"/>
                <a:ext cx="1109766" cy="2071071"/>
                <a:chOff x="2172514" y="2638505"/>
                <a:chExt cx="1109766" cy="2071071"/>
              </a:xfrm>
            </p:grpSpPr>
            <p:grpSp>
              <p:nvGrpSpPr>
                <p:cNvPr id="81" name="Group 80"/>
                <p:cNvGrpSpPr/>
                <p:nvPr/>
              </p:nvGrpSpPr>
              <p:grpSpPr>
                <a:xfrm>
                  <a:off x="2330558" y="3710385"/>
                  <a:ext cx="901843" cy="888817"/>
                  <a:chOff x="2071825" y="3790341"/>
                  <a:chExt cx="901843" cy="888817"/>
                </a:xfrm>
              </p:grpSpPr>
              <p:grpSp>
                <p:nvGrpSpPr>
                  <p:cNvPr id="88" name="Group 87"/>
                  <p:cNvGrpSpPr/>
                  <p:nvPr/>
                </p:nvGrpSpPr>
                <p:grpSpPr>
                  <a:xfrm>
                    <a:off x="2071825" y="3790341"/>
                    <a:ext cx="901843" cy="888817"/>
                    <a:chOff x="4617952" y="4293534"/>
                    <a:chExt cx="1219538" cy="1430798"/>
                  </a:xfrm>
                </p:grpSpPr>
                <p:sp>
                  <p:nvSpPr>
                    <p:cNvPr id="90" name="Rounded Rectangle 89"/>
                    <p:cNvSpPr/>
                    <p:nvPr/>
                  </p:nvSpPr>
                  <p:spPr>
                    <a:xfrm>
                      <a:off x="4617952" y="4309081"/>
                      <a:ext cx="1075837" cy="1415251"/>
                    </a:xfrm>
                    <a:prstGeom prst="roundRect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91" name="TextBox 90"/>
                    <p:cNvSpPr txBox="1"/>
                    <p:nvPr/>
                  </p:nvSpPr>
                  <p:spPr>
                    <a:xfrm>
                      <a:off x="4629418" y="4293534"/>
                      <a:ext cx="1208072" cy="3752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sz="700" b="1" dirty="0">
                          <a:solidFill>
                            <a:schemeClr val="bg1"/>
                          </a:solidFill>
                        </a:rPr>
                        <a:t>Segmentation</a:t>
                      </a:r>
                      <a:endParaRPr lang="en-US" sz="6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pic>
                <p:nvPicPr>
                  <p:cNvPr id="89" name="Picture 88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85364" y="3984372"/>
                    <a:ext cx="763741" cy="5856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2" name="Group 81"/>
                <p:cNvGrpSpPr/>
                <p:nvPr/>
              </p:nvGrpSpPr>
              <p:grpSpPr>
                <a:xfrm>
                  <a:off x="2339037" y="2751217"/>
                  <a:ext cx="796447" cy="889055"/>
                  <a:chOff x="2071825" y="2830090"/>
                  <a:chExt cx="796447" cy="889055"/>
                </a:xfrm>
              </p:grpSpPr>
              <p:grpSp>
                <p:nvGrpSpPr>
                  <p:cNvPr id="84" name="Group 83"/>
                  <p:cNvGrpSpPr/>
                  <p:nvPr/>
                </p:nvGrpSpPr>
                <p:grpSpPr>
                  <a:xfrm>
                    <a:off x="2071825" y="2830090"/>
                    <a:ext cx="796447" cy="889055"/>
                    <a:chOff x="4617952" y="4293150"/>
                    <a:chExt cx="1077013" cy="1431182"/>
                  </a:xfrm>
                </p:grpSpPr>
                <p:sp>
                  <p:nvSpPr>
                    <p:cNvPr id="86" name="Rounded Rectangle 85"/>
                    <p:cNvSpPr/>
                    <p:nvPr/>
                  </p:nvSpPr>
                  <p:spPr>
                    <a:xfrm>
                      <a:off x="4617952" y="4309081"/>
                      <a:ext cx="1075837" cy="1415251"/>
                    </a:xfrm>
                    <a:prstGeom prst="roundRect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4836963" y="4293150"/>
                      <a:ext cx="858002" cy="3752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sz="700" b="1" dirty="0">
                          <a:solidFill>
                            <a:schemeClr val="bg1"/>
                          </a:solidFill>
                        </a:rPr>
                        <a:t>Imaging</a:t>
                      </a:r>
                      <a:endParaRPr lang="en-US" sz="6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90423" y="3006205"/>
                    <a:ext cx="758682" cy="62819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3" name="Rounded Rectangle 82"/>
                <p:cNvSpPr/>
                <p:nvPr/>
              </p:nvSpPr>
              <p:spPr>
                <a:xfrm>
                  <a:off x="2172514" y="2638505"/>
                  <a:ext cx="1109766" cy="2071071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3510551" y="2751216"/>
                <a:ext cx="1109766" cy="2071071"/>
                <a:chOff x="3682479" y="2638504"/>
                <a:chExt cx="1109766" cy="2071071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3807978" y="2756356"/>
                  <a:ext cx="801929" cy="898159"/>
                  <a:chOff x="3807978" y="2756356"/>
                  <a:chExt cx="801929" cy="898159"/>
                </a:xfrm>
              </p:grpSpPr>
              <p:grpSp>
                <p:nvGrpSpPr>
                  <p:cNvPr id="77" name="Group 76"/>
                  <p:cNvGrpSpPr/>
                  <p:nvPr/>
                </p:nvGrpSpPr>
                <p:grpSpPr>
                  <a:xfrm>
                    <a:off x="3807978" y="2756356"/>
                    <a:ext cx="801929" cy="898159"/>
                    <a:chOff x="4617952" y="4278495"/>
                    <a:chExt cx="1084426" cy="1445837"/>
                  </a:xfrm>
                </p:grpSpPr>
                <p:sp>
                  <p:nvSpPr>
                    <p:cNvPr id="79" name="Rounded Rectangle 78"/>
                    <p:cNvSpPr/>
                    <p:nvPr/>
                  </p:nvSpPr>
                  <p:spPr>
                    <a:xfrm>
                      <a:off x="4617952" y="4309081"/>
                      <a:ext cx="1075837" cy="141525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80" name="TextBox 79"/>
                    <p:cNvSpPr txBox="1"/>
                    <p:nvPr/>
                  </p:nvSpPr>
                  <p:spPr>
                    <a:xfrm>
                      <a:off x="4827293" y="4278495"/>
                      <a:ext cx="875085" cy="3752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sz="700" b="1" dirty="0">
                          <a:solidFill>
                            <a:schemeClr val="bg1"/>
                          </a:solidFill>
                        </a:rPr>
                        <a:t>Imaging</a:t>
                      </a:r>
                      <a:endParaRPr lang="en-US" sz="6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pic>
                <p:nvPicPr>
                  <p:cNvPr id="78" name="Picture 77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828437" y="2943070"/>
                    <a:ext cx="762075" cy="6297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" name="Group 70"/>
                <p:cNvGrpSpPr/>
                <p:nvPr/>
              </p:nvGrpSpPr>
              <p:grpSpPr>
                <a:xfrm>
                  <a:off x="3814909" y="3700599"/>
                  <a:ext cx="898442" cy="894953"/>
                  <a:chOff x="3814909" y="3700599"/>
                  <a:chExt cx="898442" cy="894953"/>
                </a:xfrm>
              </p:grpSpPr>
              <p:grpSp>
                <p:nvGrpSpPr>
                  <p:cNvPr id="73" name="Group 72"/>
                  <p:cNvGrpSpPr/>
                  <p:nvPr/>
                </p:nvGrpSpPr>
                <p:grpSpPr>
                  <a:xfrm>
                    <a:off x="3814909" y="3700599"/>
                    <a:ext cx="898442" cy="894953"/>
                    <a:chOff x="4617952" y="4283656"/>
                    <a:chExt cx="1240873" cy="1440676"/>
                  </a:xfrm>
                  <a:solidFill>
                    <a:schemeClr val="accent5">
                      <a:lumMod val="75000"/>
                    </a:schemeClr>
                  </a:solidFill>
                </p:grpSpPr>
                <p:sp>
                  <p:nvSpPr>
                    <p:cNvPr id="75" name="Rounded Rectangle 74"/>
                    <p:cNvSpPr/>
                    <p:nvPr/>
                  </p:nvSpPr>
                  <p:spPr>
                    <a:xfrm>
                      <a:off x="4617952" y="4309081"/>
                      <a:ext cx="1075837" cy="1415251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712945" y="4283656"/>
                      <a:ext cx="1145880" cy="3752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sz="700" b="1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altLang="zh-CN" sz="700" b="1" dirty="0">
                          <a:solidFill>
                            <a:schemeClr val="bg1"/>
                          </a:solidFill>
                        </a:rPr>
                        <a:t>inary Mask</a:t>
                      </a:r>
                      <a:endParaRPr lang="en-US" sz="6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834235" y="3873026"/>
                    <a:ext cx="744132" cy="61715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2" name="Rounded Rectangle 71"/>
                <p:cNvSpPr/>
                <p:nvPr/>
              </p:nvSpPr>
              <p:spPr>
                <a:xfrm>
                  <a:off x="3682479" y="2638504"/>
                  <a:ext cx="1109766" cy="2071071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sp>
            <p:nvSpPr>
              <p:cNvPr id="67" name="Right Arrow 66"/>
              <p:cNvSpPr/>
              <p:nvPr/>
            </p:nvSpPr>
            <p:spPr>
              <a:xfrm>
                <a:off x="2953191" y="3685508"/>
                <a:ext cx="358973" cy="17404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8" name="Right Arrow 67"/>
              <p:cNvSpPr/>
              <p:nvPr/>
            </p:nvSpPr>
            <p:spPr>
              <a:xfrm>
                <a:off x="4762877" y="3667700"/>
                <a:ext cx="358973" cy="17404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" name="Right Arrow 68"/>
              <p:cNvSpPr/>
              <p:nvPr/>
            </p:nvSpPr>
            <p:spPr>
              <a:xfrm>
                <a:off x="6644568" y="3689607"/>
                <a:ext cx="358973" cy="174045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3270261" y="1882247"/>
              <a:ext cx="1000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O-RAW</a:t>
              </a:r>
            </a:p>
          </p:txBody>
        </p:sp>
      </p:grpSp>
      <p:sp>
        <p:nvSpPr>
          <p:cNvPr id="114" name="Rounded Rectangle 113"/>
          <p:cNvSpPr/>
          <p:nvPr/>
        </p:nvSpPr>
        <p:spPr>
          <a:xfrm>
            <a:off x="2129298" y="1837311"/>
            <a:ext cx="1359600" cy="641131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Imaging Data</a:t>
            </a:r>
          </a:p>
        </p:txBody>
      </p:sp>
      <p:sp>
        <p:nvSpPr>
          <p:cNvPr id="115" name="Down Arrow 114"/>
          <p:cNvSpPr/>
          <p:nvPr/>
        </p:nvSpPr>
        <p:spPr>
          <a:xfrm>
            <a:off x="2626162" y="2752725"/>
            <a:ext cx="207371" cy="36993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Hackathon – Radiomics</a:t>
            </a:r>
            <a:br>
              <a:rPr lang="en-GB" sz="3600" dirty="0" smtClean="0"/>
            </a:br>
            <a:r>
              <a:rPr lang="en-GB" sz="3600" dirty="0" smtClean="0"/>
              <a:t>09:45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</a:t>
            </a:r>
            <a:r>
              <a:rPr lang="en-GB" dirty="0" smtClean="0"/>
              <a:t>Soest, Andre Dekker, Zhenwei Shi</a:t>
            </a:r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458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Semantic Web</a:t>
            </a:r>
            <a:br>
              <a:rPr lang="en-GB" sz="3600" dirty="0" smtClean="0"/>
            </a:br>
            <a:r>
              <a:rPr lang="en-GB" sz="3600" dirty="0" smtClean="0"/>
              <a:t>10:45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</a:t>
            </a:r>
            <a:r>
              <a:rPr lang="en-GB" dirty="0" smtClean="0"/>
              <a:t>Soest, Andre Dekker, Zhenwei Shi</a:t>
            </a:r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39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Schedule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0830-1200	Morning Session</a:t>
            </a:r>
          </a:p>
          <a:p>
            <a:r>
              <a:rPr lang="en-US" dirty="0" smtClean="0"/>
              <a:t>1200-1300	Lunch</a:t>
            </a:r>
          </a:p>
          <a:p>
            <a:r>
              <a:rPr lang="en-US" dirty="0" smtClean="0"/>
              <a:t>1300-1500</a:t>
            </a:r>
            <a:r>
              <a:rPr lang="en-US" dirty="0"/>
              <a:t>	Afternoon </a:t>
            </a:r>
            <a:r>
              <a:rPr lang="en-US" dirty="0" smtClean="0"/>
              <a:t>Session 1</a:t>
            </a:r>
            <a:endParaRPr lang="en-US" dirty="0"/>
          </a:p>
          <a:p>
            <a:r>
              <a:rPr lang="en-US" dirty="0" smtClean="0"/>
              <a:t>1500-1515	Break</a:t>
            </a:r>
          </a:p>
          <a:p>
            <a:r>
              <a:rPr lang="en-US" dirty="0" smtClean="0"/>
              <a:t>1515-1700	Afternoon Session 2</a:t>
            </a:r>
          </a:p>
          <a:p>
            <a:r>
              <a:rPr lang="en-US" dirty="0" smtClean="0"/>
              <a:t>1800 meet at the watering hole </a:t>
            </a:r>
            <a:r>
              <a:rPr lang="en-US" dirty="0" err="1" smtClean="0"/>
              <a:t>HopCat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Note: We might end early but not late!</a:t>
            </a: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2092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Web</a:t>
            </a:r>
            <a:endParaRPr lang="en-US" dirty="0"/>
          </a:p>
        </p:txBody>
      </p:sp>
      <p:pic>
        <p:nvPicPr>
          <p:cNvPr id="1026" name="Picture 2" descr="http://bnode.org/media/2009/07/08/semantic_web_technology_stack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03" y="980575"/>
            <a:ext cx="7022306" cy="468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43363" y="5764615"/>
            <a:ext cx="7755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hlinkClick r:id="rId3"/>
              </a:rPr>
              <a:t>http://bnode.org/blog/2009/07/08/the-semantic-web-not-a-piece-of-cake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4131022"/>
      </p:ext>
    </p:extLst>
  </p:cSld>
  <p:clrMapOvr>
    <a:masterClrMapping/>
  </p:clrMapOvr>
  <p:transition advTm="15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RDF: Resource Description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Triple: Subject – Predicate – Object</a:t>
            </a:r>
          </a:p>
          <a:p>
            <a:pPr marL="0" indent="0">
              <a:buNone/>
            </a:pPr>
            <a:r>
              <a:rPr lang="en-US" dirty="0" smtClean="0"/>
              <a:t>RDF, triple, statement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sz="2100" i="1" dirty="0" smtClean="0"/>
              <a:t>Andre – </a:t>
            </a:r>
            <a:r>
              <a:rPr lang="en-US" sz="2100" i="1" dirty="0" err="1" smtClean="0"/>
              <a:t>works_at</a:t>
            </a:r>
            <a:r>
              <a:rPr lang="en-US" sz="2100" i="1" dirty="0" smtClean="0"/>
              <a:t> – MAASTRO</a:t>
            </a:r>
          </a:p>
          <a:p>
            <a:pPr marL="0" indent="0">
              <a:buNone/>
            </a:pPr>
            <a:endParaRPr lang="sv-SE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www.pbdw.com#Andre</a:t>
            </a: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&lt;http://</a:t>
            </a: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www.pbdw.com#works_at</a:t>
            </a: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”MAASTRO"^^xsd:string .</a:t>
            </a:r>
          </a:p>
          <a:p>
            <a:pPr marL="0" indent="0">
              <a:buNone/>
            </a:pPr>
            <a:endParaRPr lang="sv-SE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@prefix pbdw: &lt;http</a:t>
            </a: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://www.pbdw.com</a:t>
            </a: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#&gt;  </a:t>
            </a:r>
          </a:p>
          <a:p>
            <a:pPr marL="0" indent="0">
              <a:buNone/>
            </a:pP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pbdw:Andre pbdw:works_at </a:t>
            </a: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MAASTRO"^^xsd:string .</a:t>
            </a:r>
          </a:p>
          <a:p>
            <a:pPr marL="0" indent="0">
              <a:buNone/>
            </a:pPr>
            <a:endParaRPr lang="sv-SE" sz="1600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Graphs</a:t>
            </a:r>
          </a:p>
        </p:txBody>
      </p:sp>
      <p:sp>
        <p:nvSpPr>
          <p:cNvPr id="4" name="AutoShape 2" descr="data:image/png;base64,iVBORw0KGgoAAAANSUhEUgAAANcAAADrCAMAAADNG/NRAAAAk1BMVEX///8LR50ARJwAQZsAPJkAM5YANpcAOZgAP5oAMJUAO5kAPpoAQ5sAMpYAL5UANZfn7PTi5/HCzOEYTqCmtNPy9flRcbDu8feBlsNpg7lhfbbQ2OiLnse1wdv3+fybq87X3uwzXadWdbJzi718ksGrudahsdKTpctBZqu6xd0kVKPS2ukqV6TJ0uU+ZKpIa60AJZLBqghiAAAOQElEQVR4nN1d6aKqOAyWAgVBRMVdxF2PHpd5/6cbCii7thhOmPn+XK/Xi41t0zTJl7RajcfkNnRn46sjSc71MXOPtx72iL5H7zDTLU3RZSIFILKuaKo5H/6XZeutrm1FlgogK+3L6T8q2mDcVUhCFuIj+Vel/Rhgj1Ecy4v9nCmiG1TVZMlxJFlTqWE+xZNtZ4k9TjEMLjQavK6pm+lh0fPCf/Ami8N0Y2t6+M+EOmfckYqgN1bDYctU3p9H+Q94t6lEw+kk6qP/9yOshKMaDlm35+kN5M/V8TTdT0/Dc99b7OTwY7K1QhqoEEYPGgzXpNNJ4u31aqz7e0sxTd00DY3azm41j/aZ9jMpfVxTsNDlcBJcL37zd2/aWYVPZLPjPBWIdsMbMRcO3WBnqePE4TR0VL3oEEuie8QbMwdcK/j5jYSSO8oa+SSVD2uKN+qP2NvBdrnHKnAgaRxCMdAd4sDfYx9ojLb7emM0tnjmquGCucFsdQ+vN25aoXFYKlgzl+KhHeyTWLNNuyJS+VCbqDzWgRTq+vVGX1Qsf66bp+69wJrtJg2MgS0smNG4A3rMtpJ6SL336IjKJf8gDb8MQ6YKjczGPxjCE0abZStO2Hks3zPvrqmwXJLVqFv0lq3C3OYIpBWE/EARoBg3JoCdu/v2xRWHv0cb5BzYkMIfeim+v3w730EQoBhnto/a+WvvWMjceII2xufBpsvMG0GLCtuLTdgFQYQiLFQ2XZENH8/aROe3edMT1pAdNveXm74PX7svi2NRVSxJHqOJksSITVc31PG3rmQ/lv1Jf7lVq4rlP6wRZ9hQ8X/ibfByxIzEjmGrttgNJQOlEUbH3bcCtfDiP//ox+ACuSKLxBAYFXbw8lZNAebRhIW41PxlGF7hnepbKg3j8OFL/wA7fydpwVE65HXRfIQ8x5YqnKR2oA0lqOnyBcOWqjWynibdEmy6/NsK+r15QZ/b6wo3XRJFd3Qc/NPLGPov1lDKkEEZYsvl6tGvOzUB5dLdj19cM2a+OrSZsfuNgZGDPMOWi/mcLN+WX6uQchF005dpC8v/c1jlblwOdEuKHV9mK7ysAALdGcDkIv6fsNMlSdhyBUaGfzy3/2dyRetwXcWl9gbo65DpDbXVOgMaUQzoeuPH1/NtL7g0A4Kge32ZHlT7rRWsXPjnMjOffDvqBGlF+XYUekiWncfKoeXCyqWgR2RvNHAeAs+Xhu4aZd5DsoHeX/hRsGABtr0DrFwatliLwM7QBgPQ8wvdb+OFKbv6tF8h5FoOA1ttPCIr3myB2ocWcgqp+1x99Nd5O1AxYIcsz69Jknd7wPuXeUIVa51IFDKPgAdYF3UZ9oyEw1AGvC93UJNuPJL2g8JtMNTAuXeBdWjEIJh3Ze9al1iShujrrVEsQvDEGtW2CFF3V0+qT6zOBk2sBVdCfEW011hiHaBdhUkoaA6AHWiAIYMOVm7UZAPtsE4By5BfqvVpDB9tHF3ozetcg1UID15/sDyuTqfV8Xzre58/X4jlV0lPn6GI3f4Xq7nUtanGuHIKY8p1pfnqV1iq/gM4tJATSyBG6R22KlXkzHlDZMW25weRefOm3XonSzL4xRpsu0bpaGStPefOklhpn66NHVnRqEor3y417kU4dOhLKCKbhr8E/cVomPHsybbDk2DlrZS33sGOqanKfbc6L3qeW/HQ5qbrxfS/jmnT68w9Lge3m6893PmFUjNijhCNfJKsN6VvjiyiU3p3z/Gxs1SFSSn+UyzOBLaBE3mKZI0+Tr/ZnbQ4/dBIuRF6ebcaB1urfGl1DHXj3jIP71+ET27TWXNJNXom1yrWeJn5Wm/U6wek9vM22jOkPS/RIOspoaX7kyjWT3G1iX1XyC4mbU4C4jmcCmIop2Ra2Ghwml1N21Jt1aLkMT2cT1EipG4UhC8WU0c1Swfob81VaWzg9yLg1dacBZ9YuzABS5GTzuC+u7G1hMqQOrqiOeOns6W9Tz1ifdwatFwoyfykSocm52JUNE6X9Sg0TOUEK7XlHTfFP338nnEP1+Lo9zD90Wj58cCkovvPYZyTYnxcjcTQTpyHaD8sJkAf8Td7rvb5KyTZOU5nd922Df29QjNtl28sw8t7mrm/lLnDC+tAYZAkK/2k8p2VJC5C824w3T2/mfK7f3PumTv+3Ml1m41MltavdwYSZMCNpHj/HChPSpQFWNj94BqhJNzAszakK0KRRMO+vdIkUgEf/CSwMGhsaPUdyGg26e7ffHkJytz2Itwah234xN1s/Q/kZOmS+N2m1bqVXG4EuFBbNjlGctlC5gSqFTNgijkQAj74FYvwmqm8Ig8s6MttmOaHVai3+CN3fbZDO5k0sCkMvyelYQUxKby48PudrmxzqRmaAFD2gXKv6hJpxaH1JDpZBncpVkyCdrbGVCUCcQ70q+SyIjK9wRsKGjEB9NxRByKX+p1reVRQrkLlPd1nbCOZubch1qH6bXD+J2dvEt6YSZ9tzjyPvbX/Xm+0v+Y6HnMakVsbMjJFJ5866n2/DAFqjOWZEJTzhA90qZX/8Pbrc9mGyBDJLZr8hikG4/Q8kx4WsXk4+zr0oVWwCPOYZX7eiBT8GewHscPbjKcb1/DV7fq10WvCpMtlqSu89OQBjSm//ilIqLGdbRX6tdErA4V6s2VTKKejhs1zlLF3DB8hywAWLyFfWBkpZC5hNudzmb4JiZYjSC4gXAR7k1o6vFl4LCM6uqaBXkzguNG71LB4c/6ZDyE0uBaAkXodkHGQPpl5T2U2y2pg9xeZzhUBmrKZNuc0ziAysyuDnCJIiiNdA8qVNr85rQ3GvAqX7PfmRQwbMuEgTXrLXhJLwIoZBSddlSpUpdBAywWn1yGfmmfMkIDOkbebvwBsyZJLqjA23//ZPYnRG1CvGmhRzOQVjLcYyrYTnuDlrtUq4LZNuZAskFVwnyrEPSIQQ5aJELjSciFp0fNyT4LQXCt7qH8tF2hi2a6aXMEhClZcJpQLlEqR9EfwmlHRj+vBpmTBJnsn/bO8AaJovoCJ0fjzFe0vYGI0/v6K9OERNo8TXx9G5xcwIRX//IrsDdDyMk2wNyL7EMC1mwS+fRjZ88By4dvz0f3LhZUL//4V3ZeBCd/49+XIvwFM+G6AfyPwRx1uwAVL8P1Rgf9wO4FO2Uf3Hwb+XrsHuw4lfH9vYKUohzs0KQvdPx/EU+4nWEUv4cdTgviXOYXnIyDHv4IzmWzAxUKPVwbxZQJZUeEJ3Phy7heBA2o+QJi/UQ9Q8zfCfJt6gJlvE+ZH1SUYYn5UmM9WExDz2aL8w5qAmH8Y5ovWBcR80TC/ty7g5fdG+di1AS0fO8qfrw1o+fMR36E2oPEdIn5KfUDipzz5RPVBmE+0B+ETPflf1cZcB//rjSoT4X+9+HriqJuvR0hHljvJWloifL0Xv1IUdfIrZYVamnR9jMc/G8mw4ocL8CtbLz6sEGrjwxLF1ufHWy8e/uR2nMuqEi0Kbj5s68Vf5kdt/GVT3azWRZ/oD+929HBu/nKCb86FuvjmRJPdlDIfrZen/W4+nu2mq0FvvYqKa3HzzVuJ+gCfpaqrPoAmJS8jk/PesWzN1GUGXdFs43GaRy4Z3voADHztnGur56Cbyeeex5aWa3NGYsUrZFYn628Uo7b6G/7Simdx5NLPG16oXTZWvZTkuhrt3yzkBPjrpTCg1LdRE0M8Ul6PkkB9mxB/XY+oG+uL/lXA7SJSj+iJv6sfRdrx4h52hW6EgvWj4MBR74vofYFPZ4DX4PxTfTaixMH+iSJ8t0Cqz9b6WE/PWic++yt+zUUsjP2u/qGVtjPFE/rR6h+23tWrpBnbvELuIF69yvL6ono2XleFPo1XX7SsHiyRsgdIFQYGYj3Ykvq9as4qq9K3Hbk6dr7eckEeaKXcJsx6y0WC2fk0tXxEjweY9bHz9cyVfCThXC0SglrPPFd/nkZKI3ZWVNpdwaNwG7en+gWYUdm03T/PM2xZOTSM2y8g3d/BCqdraUmac7qtb6vrF+E43P4OqX4cYXSsx+aImBql4jZvAsj9OJL9U0LDEIiQi90/JRZECf5WfUtlgN3v5tWfKHSDc8Rj+IDen+jZTyrItj+Bpayi95N69v8asZeAcXv0/l/Pfm0tWEYTfr+2qL9eC5YIid9fL+qH6O80yKA9fj/EqH8lSK2qGPj9K6N+oxnO0LfA7zca9YcF5q3i94eN+vlC85nQ+/k++4CPYVOn0S3EqF827PaSmtEvmwBXeGqKXP46/AXO6kRfh0xvWNBVMhqgNx6+nrdG4HT3CrFLWMxCWjjcHSUA/rnMuEy+HQXcL1t3P39zvWC+amMI3gcc1efLsKBB7idw2QUqknNZC9jBRRzwPuCcnPQawQ6w9giYFi5jSxWSk7Xz/6wPeCs8keVdD/SaYsBxwisjCLZS2D7gXXS3jY+7b3Fotwug14a3pEq9GCrMPoCkT8MWa6kK5kH0hwLotmnEMgxdN50tHJlJiJNTI0LPIWAfcHSnaATQipLApca+QcXAfwmQw+ZJQE4YfrAyxg3Qa6M2ZXcxwJUOltE9vUnA1Q7Gj3ylMARSHbQRpkYCMH5sGTnVJg8vx6upAgP/npzFuqAehSi66G6NApTnM/NCRY++FsL98s6MR3f4gP1XSpGClv4Exf6LGWuwWP5SrHw+CxH2/h4Hsd7LL3SbqTJiLPQKB7SsNVHBpzF6CGsP7ad5x3EBjh9IYtnJAqiV9jfojfn57kR9YCeHCmBw4WvTRagDWgC5fiwv9sfVKNtOc3wZ3BiMu++yzYnSfjTpyi+A3uraVgpnTVbal1OzbsZi6B1muqXFpXMIq+WgmvPiChf/LUxuQ3c2vjqS5FwfM/d445HpX9aDDV2ujLInAAAAAElFTkSuQmCC"/>
          <p:cNvSpPr>
            <a:spLocks noChangeAspect="1" noChangeArrowheads="1"/>
          </p:cNvSpPr>
          <p:nvPr/>
        </p:nvSpPr>
        <p:spPr bwMode="auto">
          <a:xfrm>
            <a:off x="1679576" y="-1927225"/>
            <a:ext cx="36861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://fadyart.com/en/images/stories/r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1" y="1101733"/>
            <a:ext cx="145278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63" y="4491790"/>
            <a:ext cx="3638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824136"/>
      </p:ext>
    </p:extLst>
  </p:cSld>
  <p:clrMapOvr>
    <a:masterClrMapping/>
  </p:clrMapOvr>
  <p:transition advTm="15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RDF: Resource Description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IRI and Literal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Andre – </a:t>
            </a:r>
            <a:r>
              <a:rPr lang="en-US" sz="1700" dirty="0" err="1"/>
              <a:t>works_at</a:t>
            </a:r>
            <a:r>
              <a:rPr lang="en-US" sz="1700" dirty="0"/>
              <a:t> – </a:t>
            </a:r>
            <a:r>
              <a:rPr lang="en-US" sz="1700" dirty="0" smtClean="0"/>
              <a:t>MAASTRO</a:t>
            </a:r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&lt;http://www.pbdw.com#Andre&gt; &lt;http://www.pbdw.com#works_at&gt; ”MAASTRO"^^xsd:string </a:t>
            </a:r>
            <a:r>
              <a:rPr lang="sv-SE" sz="1700" dirty="0"/>
              <a:t>.</a:t>
            </a:r>
          </a:p>
          <a:p>
            <a:pPr marL="0" indent="0">
              <a:buNone/>
            </a:pPr>
            <a:endParaRPr lang="en-US" sz="1700" dirty="0" smtClean="0"/>
          </a:p>
          <a:p>
            <a:pPr marL="0" indent="0">
              <a:buNone/>
            </a:pPr>
            <a:r>
              <a:rPr lang="en-US" sz="1700" dirty="0" smtClean="0"/>
              <a:t>Zhenwei – </a:t>
            </a:r>
            <a:r>
              <a:rPr lang="en-US" sz="1700" dirty="0" err="1"/>
              <a:t>works_at</a:t>
            </a:r>
            <a:r>
              <a:rPr lang="en-US" sz="1700" dirty="0"/>
              <a:t> – </a:t>
            </a:r>
            <a:r>
              <a:rPr lang="en-US" sz="1700" dirty="0" smtClean="0"/>
              <a:t>MAASTRO</a:t>
            </a:r>
            <a:endParaRPr lang="en-US" sz="1700" dirty="0"/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</a:t>
            </a:r>
            <a:r>
              <a:rPr lang="sv-SE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www.pbdw.com#Zhenwei&gt; </a:t>
            </a: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&lt;http://www.pbdw.com#works_at&gt; ”MAASTRO"^^xsd:string .</a:t>
            </a:r>
          </a:p>
          <a:p>
            <a:pPr marL="0" indent="0">
              <a:buNone/>
            </a:pPr>
            <a:endParaRPr lang="sv-SE" sz="1700" dirty="0" smtClean="0"/>
          </a:p>
          <a:p>
            <a:pPr marL="0" indent="0">
              <a:buNone/>
            </a:pPr>
            <a:r>
              <a:rPr lang="sv-SE" sz="1700" dirty="0" smtClean="0"/>
              <a:t>Better</a:t>
            </a:r>
            <a:endParaRPr lang="en-US" sz="1700" dirty="0"/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&lt;http://www.pbdw.com#Andre&gt; </a:t>
            </a:r>
            <a:r>
              <a:rPr lang="sv-SE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</a:t>
            </a: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sv-SE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www.pbdw.com#works_at&gt; &lt;</a:t>
            </a: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sv-SE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www.pbdw.com#MAASTRO&gt; .</a:t>
            </a:r>
          </a:p>
          <a:p>
            <a:pPr marL="0" indent="0">
              <a:buNone/>
            </a:pP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</a:t>
            </a:r>
            <a:r>
              <a:rPr lang="sv-SE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www.pbdw.com#Zhenwei&gt; </a:t>
            </a: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&lt;http://www.pbdw.com#works_at&gt; &lt;http://</a:t>
            </a:r>
            <a:r>
              <a:rPr lang="sv-SE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www.pbdw.com#MAASTRO</a:t>
            </a:r>
            <a:r>
              <a:rPr lang="sv-SE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 .</a:t>
            </a:r>
          </a:p>
          <a:p>
            <a:pPr marL="0" indent="0">
              <a:buNone/>
            </a:pPr>
            <a:r>
              <a:rPr lang="sv-SE" sz="1700" dirty="0" smtClean="0"/>
              <a:t>Because then they are linked!</a:t>
            </a:r>
            <a:endParaRPr lang="sv-SE" sz="1700" dirty="0"/>
          </a:p>
          <a:p>
            <a:endParaRPr lang="en-US" sz="1700" dirty="0" smtClean="0"/>
          </a:p>
          <a:p>
            <a:endParaRPr lang="en-US" sz="1700" dirty="0" smtClean="0"/>
          </a:p>
        </p:txBody>
      </p:sp>
      <p:sp>
        <p:nvSpPr>
          <p:cNvPr id="4" name="AutoShape 2" descr="data:image/png;base64,iVBORw0KGgoAAAANSUhEUgAAANcAAADrCAMAAADNG/NRAAAAk1BMVEX///8LR50ARJwAQZsAPJkAM5YANpcAOZgAP5oAMJUAO5kAPpoAQ5sAMpYAL5UANZfn7PTi5/HCzOEYTqCmtNPy9flRcbDu8feBlsNpg7lhfbbQ2OiLnse1wdv3+fybq87X3uwzXadWdbJzi718ksGrudahsdKTpctBZqu6xd0kVKPS2ukqV6TJ0uU+ZKpIa60AJZLBqghiAAAOQElEQVR4nN1d6aKqOAyWAgVBRMVdxF2PHpd5/6cbCii7thhOmPn+XK/Xi41t0zTJl7RajcfkNnRn46sjSc71MXOPtx72iL5H7zDTLU3RZSIFILKuaKo5H/6XZeutrm1FlgogK+3L6T8q2mDcVUhCFuIj+Vel/Rhgj1Ecy4v9nCmiG1TVZMlxJFlTqWE+xZNtZ4k9TjEMLjQavK6pm+lh0fPCf/Ami8N0Y2t6+M+EOmfckYqgN1bDYctU3p9H+Q94t6lEw+kk6qP/9yOshKMaDlm35+kN5M/V8TTdT0/Dc99b7OTwY7K1QhqoEEYPGgzXpNNJ4u31aqz7e0sxTd00DY3azm41j/aZ9jMpfVxTsNDlcBJcL37zd2/aWYVPZLPjPBWIdsMbMRcO3WBnqePE4TR0VL3oEEuie8QbMwdcK/j5jYSSO8oa+SSVD2uKN+qP2NvBdrnHKnAgaRxCMdAd4sDfYx9ojLb7emM0tnjmquGCucFsdQ+vN25aoXFYKlgzl+KhHeyTWLNNuyJS+VCbqDzWgRTq+vVGX1Qsf66bp+69wJrtJg2MgS0smNG4A3rMtpJ6SL336IjKJf8gDb8MQ6YKjczGPxjCE0abZStO2Hks3zPvrqmwXJLVqFv0lq3C3OYIpBWE/EARoBg3JoCdu/v2xRWHv0cb5BzYkMIfeim+v3w730EQoBhnto/a+WvvWMjceII2xufBpsvMG0GLCtuLTdgFQYQiLFQ2XZENH8/aROe3edMT1pAdNveXm74PX7svi2NRVSxJHqOJksSITVc31PG3rmQ/lv1Jf7lVq4rlP6wRZ9hQ8X/ibfByxIzEjmGrttgNJQOlEUbH3bcCtfDiP//ox+ACuSKLxBAYFXbw8lZNAebRhIW41PxlGF7hnepbKg3j8OFL/wA7fydpwVE65HXRfIQ8x5YqnKR2oA0lqOnyBcOWqjWynibdEmy6/NsK+r15QZ/b6wo3XRJFd3Qc/NPLGPov1lDKkEEZYsvl6tGvOzUB5dLdj19cM2a+OrSZsfuNgZGDPMOWi/mcLN+WX6uQchF005dpC8v/c1jlblwOdEuKHV9mK7ysAALdGcDkIv6fsNMlSdhyBUaGfzy3/2dyRetwXcWl9gbo65DpDbXVOgMaUQzoeuPH1/NtL7g0A4Kge32ZHlT7rRWsXPjnMjOffDvqBGlF+XYUekiWncfKoeXCyqWgR2RvNHAeAs+Xhu4aZd5DsoHeX/hRsGABtr0DrFwatliLwM7QBgPQ8wvdb+OFKbv6tF8h5FoOA1ttPCIr3myB2ocWcgqp+1x99Nd5O1AxYIcsz69Jknd7wPuXeUIVa51IFDKPgAdYF3UZ9oyEw1AGvC93UJNuPJL2g8JtMNTAuXeBdWjEIJh3Ze9al1iShujrrVEsQvDEGtW2CFF3V0+qT6zOBk2sBVdCfEW011hiHaBdhUkoaA6AHWiAIYMOVm7UZAPtsE4By5BfqvVpDB9tHF3ozetcg1UID15/sDyuTqfV8Xzre58/X4jlV0lPn6GI3f4Xq7nUtanGuHIKY8p1pfnqV1iq/gM4tJATSyBG6R22KlXkzHlDZMW25weRefOm3XonSzL4xRpsu0bpaGStPefOklhpn66NHVnRqEor3y417kU4dOhLKCKbhr8E/cVomPHsybbDk2DlrZS33sGOqanKfbc6L3qeW/HQ5qbrxfS/jmnT68w9Lge3m6893PmFUjNijhCNfJKsN6VvjiyiU3p3z/Gxs1SFSSn+UyzOBLaBE3mKZI0+Tr/ZnbQ4/dBIuRF6ebcaB1urfGl1DHXj3jIP71+ET27TWXNJNXom1yrWeJn5Wm/U6wek9vM22jOkPS/RIOspoaX7kyjWT3G1iX1XyC4mbU4C4jmcCmIop2Ra2Ghwml1N21Jt1aLkMT2cT1EipG4UhC8WU0c1Swfob81VaWzg9yLg1dacBZ9YuzABS5GTzuC+u7G1hMqQOrqiOeOns6W9Tz1ifdwatFwoyfykSocm52JUNE6X9Sg0TOUEK7XlHTfFP338nnEP1+Lo9zD90Wj58cCkovvPYZyTYnxcjcTQTpyHaD8sJkAf8Td7rvb5KyTZOU5nd922Df29QjNtl28sw8t7mrm/lLnDC+tAYZAkK/2k8p2VJC5C824w3T2/mfK7f3PumTv+3Ml1m41MltavdwYSZMCNpHj/HChPSpQFWNj94BqhJNzAszakK0KRRMO+vdIkUgEf/CSwMGhsaPUdyGg26e7ffHkJytz2Itwah234xN1s/Q/kZOmS+N2m1bqVXG4EuFBbNjlGctlC5gSqFTNgijkQAj74FYvwmqm8Ig8s6MttmOaHVai3+CN3fbZDO5k0sCkMvyelYQUxKby48PudrmxzqRmaAFD2gXKv6hJpxaH1JDpZBncpVkyCdrbGVCUCcQ70q+SyIjK9wRsKGjEB9NxRByKX+p1reVRQrkLlPd1nbCOZubch1qH6bXD+J2dvEt6YSZ9tzjyPvbX/Xm+0v+Y6HnMakVsbMjJFJ5866n2/DAFqjOWZEJTzhA90qZX/8Pbrc9mGyBDJLZr8hikG4/Q8kx4WsXk4+zr0oVWwCPOYZX7eiBT8GewHscPbjKcb1/DV7fq10WvCpMtlqSu89OQBjSm//ilIqLGdbRX6tdErA4V6s2VTKKejhs1zlLF3DB8hywAWLyFfWBkpZC5hNudzmb4JiZYjSC4gXAR7k1o6vFl4LCM6uqaBXkzguNG71LB4c/6ZDyE0uBaAkXodkHGQPpl5T2U2y2pg9xeZzhUBmrKZNuc0ziAysyuDnCJIiiNdA8qVNr85rQ3GvAqX7PfmRQwbMuEgTXrLXhJLwIoZBSddlSpUpdBAywWn1yGfmmfMkIDOkbebvwBsyZJLqjA23//ZPYnRG1CvGmhRzOQVjLcYyrYTnuDlrtUq4LZNuZAskFVwnyrEPSIQQ5aJELjSciFp0fNyT4LQXCt7qH8tF2hi2a6aXMEhClZcJpQLlEqR9EfwmlHRj+vBpmTBJnsn/bO8AaJovoCJ0fjzFe0vYGI0/v6K9OERNo8TXx9G5xcwIRX//IrsDdDyMk2wNyL7EMC1mwS+fRjZ88By4dvz0f3LhZUL//4V3ZeBCd/49+XIvwFM+G6AfyPwRx1uwAVL8P1Rgf9wO4FO2Uf3Hwb+XrsHuw4lfH9vYKUohzs0KQvdPx/EU+4nWEUv4cdTgviXOYXnIyDHv4IzmWzAxUKPVwbxZQJZUeEJ3Phy7heBA2o+QJi/UQ9Q8zfCfJt6gJlvE+ZH1SUYYn5UmM9WExDz2aL8w5qAmH8Y5ovWBcR80TC/ty7g5fdG+di1AS0fO8qfrw1o+fMR36E2oPEdIn5KfUDipzz5RPVBmE+0B+ETPflf1cZcB//rjSoT4X+9+HriqJuvR0hHljvJWloifL0Xv1IUdfIrZYVamnR9jMc/G8mw4ocL8CtbLz6sEGrjwxLF1ufHWy8e/uR2nMuqEi0Kbj5s68Vf5kdt/GVT3azWRZ/oD+929HBu/nKCb86FuvjmRJPdlDIfrZen/W4+nu2mq0FvvYqKa3HzzVuJ+gCfpaqrPoAmJS8jk/PesWzN1GUGXdFs43GaRy4Z3voADHztnGur56Cbyeeex5aWa3NGYsUrZFYn628Uo7b6G/7Simdx5NLPG16oXTZWvZTkuhrt3yzkBPjrpTCg1LdRE0M8Ul6PkkB9mxB/XY+oG+uL/lXA7SJSj+iJv6sfRdrx4h52hW6EgvWj4MBR74vofYFPZ4DX4PxTfTaixMH+iSJ8t0Cqz9b6WE/PWic++yt+zUUsjP2u/qGVtjPFE/rR6h+23tWrpBnbvELuIF69yvL6ono2XleFPo1XX7SsHiyRsgdIFQYGYj3Ykvq9as4qq9K3Hbk6dr7eckEeaKXcJsx6y0WC2fk0tXxEjweY9bHz9cyVfCThXC0SglrPPFd/nkZKI3ZWVNpdwaNwG7en+gWYUdm03T/PM2xZOTSM2y8g3d/BCqdraUmac7qtb6vrF+E43P4OqX4cYXSsx+aImBql4jZvAsj9OJL9U0LDEIiQi90/JRZECf5WfUtlgN3v5tWfKHSDc8Rj+IDen+jZTyrItj+Bpayi95N69v8asZeAcXv0/l/Pfm0tWEYTfr+2qL9eC5YIid9fL+qH6O80yKA9fj/EqH8lSK2qGPj9K6N+oxnO0LfA7zca9YcF5q3i94eN+vlC85nQ+/k++4CPYVOn0S3EqF827PaSmtEvmwBXeGqKXP46/AXO6kRfh0xvWNBVMhqgNx6+nrdG4HT3CrFLWMxCWjjcHSUA/rnMuEy+HQXcL1t3P39zvWC+amMI3gcc1efLsKBB7idw2QUqknNZC9jBRRzwPuCcnPQawQ6w9giYFi5jSxWSk7Xz/6wPeCs8keVdD/SaYsBxwisjCLZS2D7gXXS3jY+7b3Fotwug14a3pEq9GCrMPoCkT8MWa6kK5kH0hwLotmnEMgxdN50tHJlJiJNTI0LPIWAfcHSnaATQipLApca+QcXAfwmQw+ZJQE4YfrAyxg3Qa6M2ZXcxwJUOltE9vUnA1Q7Gj3ylMARSHbQRpkYCMH5sGTnVJg8vx6upAgP/npzFuqAehSi66G6NApTnM/NCRY++FsL98s6MR3f4gP1XSpGClv4Exf6LGWuwWP5SrHw+CxH2/h4Hsd7LL3SbqTJiLPQKB7SsNVHBpzF6CGsP7ad5x3EBjh9IYtnJAqiV9jfojfn57kR9YCeHCmBw4WvTRagDWgC5fiwv9sfVKNtOc3wZ3BiMu++yzYnSfjTpyi+A3uraVgpnTVbal1OzbsZi6B1muqXFpXMIq+WgmvPiChf/LUxuQ3c2vjqS5FwfM/d445HpX9aDDV2ujLInAAAAAElFTkSuQmCC"/>
          <p:cNvSpPr>
            <a:spLocks noChangeAspect="1" noChangeArrowheads="1"/>
          </p:cNvSpPr>
          <p:nvPr/>
        </p:nvSpPr>
        <p:spPr bwMode="auto">
          <a:xfrm>
            <a:off x="1679576" y="-1927225"/>
            <a:ext cx="36861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://fadyart.com/en/images/stories/r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004" y="271554"/>
            <a:ext cx="145278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45215"/>
      </p:ext>
    </p:extLst>
  </p:cSld>
  <p:clrMapOvr>
    <a:masterClrMapping/>
  </p:clrMapOvr>
  <p:transition advTm="15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RDFS:RDF Schema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RDF Schema provides a data-modelling vocabulary for RDF data. RDF Schema is an extension of the basic RDF vocabulary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Class</a:t>
            </a:r>
          </a:p>
          <a:p>
            <a:pPr marL="0" indent="0">
              <a:buNone/>
            </a:pPr>
            <a:r>
              <a:rPr lang="sv-S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pbdw:MAASTRO a pbdw:CancerCenter</a:t>
            </a:r>
            <a:endParaRPr lang="sv-S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pbdw:PennRadiationOncology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a pbdw:CancerCenter </a:t>
            </a:r>
            <a:endParaRPr lang="sv-S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pbdw:Andre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pbdw:works_at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pbdw:MAASTRO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pbdw:Ying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pbdw:works_at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pbdw: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PennRadiationOncology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Then I can ask the question: Who is working at a </a:t>
            </a:r>
            <a:r>
              <a:rPr lang="en-US" dirty="0" err="1" smtClean="0"/>
              <a:t>CancerCenter</a:t>
            </a:r>
            <a:r>
              <a:rPr lang="en-US" dirty="0" smtClean="0"/>
              <a:t> and get Ying and Andre back.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subClassOf</a:t>
            </a:r>
            <a:endParaRPr lang="en-US" dirty="0" smtClean="0"/>
          </a:p>
          <a:p>
            <a:pPr marL="0" indent="0">
              <a:buNone/>
            </a:pPr>
            <a:r>
              <a:rPr lang="sv-S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pbdw:CancerCenter rdfs:subClassOf pbdw:CareOrganization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Then </a:t>
            </a:r>
            <a:r>
              <a:rPr lang="en-US" dirty="0"/>
              <a:t>I can ask the question: Who is working at </a:t>
            </a:r>
            <a:r>
              <a:rPr lang="en-US" dirty="0" smtClean="0"/>
              <a:t>any subclass of a </a:t>
            </a:r>
            <a:r>
              <a:rPr lang="en-US" dirty="0" err="1" smtClean="0"/>
              <a:t>CareOrganization</a:t>
            </a:r>
            <a:r>
              <a:rPr lang="en-US" dirty="0" smtClean="0"/>
              <a:t> and </a:t>
            </a:r>
            <a:r>
              <a:rPr lang="en-US" dirty="0"/>
              <a:t>get Ying and Andre back.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Labels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pbdw:Andre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pbdw:works_at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pbdw:12345</a:t>
            </a:r>
          </a:p>
          <a:p>
            <a:pPr marL="0" indent="0">
              <a:buNone/>
            </a:pPr>
            <a:r>
              <a:rPr lang="sv-S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pbdw:12345 rdfs:label ”MAASTRO”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15138"/>
      </p:ext>
    </p:extLst>
  </p:cSld>
  <p:clrMapOvr>
    <a:masterClrMapping/>
  </p:clrMapOvr>
  <p:transition advTm="15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Oncology Ontology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Protégé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0725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as a graph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LD-VOWL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4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Hackathon – Clinical Data</a:t>
            </a:r>
            <a:br>
              <a:rPr lang="en-GB" sz="3600" dirty="0" smtClean="0"/>
            </a:br>
            <a:r>
              <a:rPr lang="en-GB" sz="3600" dirty="0" smtClean="0"/>
              <a:t>11:00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</a:t>
            </a:r>
            <a:r>
              <a:rPr lang="en-GB" dirty="0" smtClean="0"/>
              <a:t>Soest, Andre Dekker, Zhenwei Shi</a:t>
            </a:r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533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Lunch</a:t>
            </a:r>
            <a:br>
              <a:rPr lang="en-GB" sz="3600" dirty="0" smtClean="0"/>
            </a:br>
            <a:r>
              <a:rPr lang="en-GB" sz="3600" dirty="0" smtClean="0"/>
              <a:t>12:00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</a:t>
            </a:r>
            <a:r>
              <a:rPr lang="en-GB" dirty="0" smtClean="0"/>
              <a:t>Soest, Andre Dekker, Zhenwei Shi</a:t>
            </a:r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310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/>
              <a:t>SPARQL, Inference</a:t>
            </a:r>
            <a:br>
              <a:rPr lang="en-GB" sz="3600" dirty="0" smtClean="0"/>
            </a:br>
            <a:r>
              <a:rPr lang="en-GB" sz="3600" dirty="0" smtClean="0"/>
              <a:t>13:00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</a:t>
            </a:r>
            <a:r>
              <a:rPr lang="en-GB" dirty="0" smtClean="0"/>
              <a:t>Soest, Andre Dekker, Zhenwei Shi</a:t>
            </a:r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73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SPARQL </a:t>
            </a:r>
            <a:r>
              <a:rPr lang="en-US" dirty="0"/>
              <a:t>Protocol and RDF Query </a:t>
            </a:r>
            <a:r>
              <a:rPr lang="en-US" dirty="0" smtClean="0"/>
              <a:t>Language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7687535" y="5698883"/>
            <a:ext cx="425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2"/>
              </a:rPr>
              <a:t>https://www.w3.org/TR/sparql11-overview/</a:t>
            </a:r>
            <a:endParaRPr lang="nl-NL" dirty="0"/>
          </a:p>
        </p:txBody>
      </p:sp>
      <p:pic>
        <p:nvPicPr>
          <p:cNvPr id="5124" name="Picture 4" descr="Image result for sparql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1" y="12549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sparql anatom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13989" r="7428" b="10591"/>
          <a:stretch/>
        </p:blipFill>
        <p:spPr bwMode="auto">
          <a:xfrm>
            <a:off x="6718276" y="1536714"/>
            <a:ext cx="5342021" cy="344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90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27907-A717-4D81-8AB4-49FF36B1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Morning</a:t>
            </a:r>
            <a:r>
              <a:rPr lang="nl-NL" dirty="0"/>
              <a:t> plan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45ABF7-A0F8-47C2-AE31-F1FA019DE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243138" indent="-2243138">
              <a:buNone/>
            </a:pPr>
            <a:r>
              <a:rPr lang="en-US" sz="2800" dirty="0" smtClean="0"/>
              <a:t>08:00 </a:t>
            </a:r>
            <a:r>
              <a:rPr lang="en-US" sz="2800" dirty="0"/>
              <a:t>– </a:t>
            </a:r>
            <a:r>
              <a:rPr lang="en-US" sz="2800" dirty="0" smtClean="0"/>
              <a:t>08:30 	Breakfast and Registration</a:t>
            </a:r>
          </a:p>
          <a:p>
            <a:pPr marL="2243138" indent="-2243138">
              <a:buNone/>
            </a:pPr>
            <a:r>
              <a:rPr lang="en-US" sz="2800" dirty="0" smtClean="0"/>
              <a:t>08:30 </a:t>
            </a:r>
            <a:r>
              <a:rPr lang="en-US" sz="2800" dirty="0"/>
              <a:t>– </a:t>
            </a:r>
            <a:r>
              <a:rPr lang="en-US" sz="2800" dirty="0" smtClean="0"/>
              <a:t>09:00 	Introductions, Practicalities, Setting-up (Andre)</a:t>
            </a:r>
          </a:p>
          <a:p>
            <a:pPr marL="2243138" indent="-2243138">
              <a:buNone/>
            </a:pPr>
            <a:r>
              <a:rPr lang="en-US" sz="2800" dirty="0" smtClean="0"/>
              <a:t>09:00 </a:t>
            </a:r>
            <a:r>
              <a:rPr lang="en-US" sz="2800" dirty="0"/>
              <a:t>– </a:t>
            </a:r>
            <a:r>
              <a:rPr lang="en-US" sz="2800" dirty="0" smtClean="0"/>
              <a:t>09:15</a:t>
            </a:r>
            <a:r>
              <a:rPr lang="en-US" sz="2800" dirty="0"/>
              <a:t>	</a:t>
            </a:r>
            <a:r>
              <a:rPr lang="en-US" sz="2800" dirty="0" smtClean="0"/>
              <a:t>Hackathon goals (Johan)</a:t>
            </a:r>
            <a:endParaRPr lang="en-US" sz="2800" dirty="0"/>
          </a:p>
          <a:p>
            <a:pPr marL="2243138" indent="-2243138">
              <a:buNone/>
            </a:pPr>
            <a:r>
              <a:rPr lang="en-US" sz="2800" dirty="0" smtClean="0"/>
              <a:t>09:15 </a:t>
            </a:r>
            <a:r>
              <a:rPr lang="en-US" sz="2800" dirty="0"/>
              <a:t>– </a:t>
            </a:r>
            <a:r>
              <a:rPr lang="en-US" sz="2800" dirty="0" smtClean="0"/>
              <a:t>09:45</a:t>
            </a:r>
            <a:r>
              <a:rPr lang="en-US" sz="2800"/>
              <a:t>	</a:t>
            </a:r>
            <a:r>
              <a:rPr lang="en-US" sz="2800" smtClean="0"/>
              <a:t>Components - </a:t>
            </a:r>
            <a:r>
              <a:rPr lang="en-US" sz="2800" dirty="0" smtClean="0"/>
              <a:t>1</a:t>
            </a:r>
          </a:p>
          <a:p>
            <a:pPr marL="2243138" indent="-2243138">
              <a:buNone/>
            </a:pPr>
            <a:r>
              <a:rPr lang="en-US" sz="2800" dirty="0" smtClean="0"/>
              <a:t>					</a:t>
            </a:r>
            <a:r>
              <a:rPr lang="en-US" sz="2800" i="1" dirty="0" smtClean="0"/>
              <a:t>Docker (Johan)</a:t>
            </a:r>
          </a:p>
          <a:p>
            <a:pPr marL="2243138" indent="-2243138">
              <a:buNone/>
            </a:pPr>
            <a:r>
              <a:rPr lang="en-US" sz="2800" i="1" dirty="0"/>
              <a:t>	</a:t>
            </a:r>
            <a:r>
              <a:rPr lang="en-US" sz="2800" i="1" dirty="0" smtClean="0"/>
              <a:t>				O-Raw (Zhenwei)</a:t>
            </a:r>
            <a:endParaRPr lang="nl-NL" sz="2800" i="1" dirty="0"/>
          </a:p>
          <a:p>
            <a:pPr marL="2243138" indent="-2243138">
              <a:buNone/>
            </a:pPr>
            <a:r>
              <a:rPr lang="en-US" sz="2800" dirty="0" smtClean="0"/>
              <a:t>09:45 </a:t>
            </a:r>
            <a:r>
              <a:rPr lang="en-US" sz="2800" dirty="0"/>
              <a:t>– </a:t>
            </a:r>
            <a:r>
              <a:rPr lang="en-US" sz="2800" dirty="0" smtClean="0"/>
              <a:t>10:45</a:t>
            </a:r>
            <a:r>
              <a:rPr lang="en-US" sz="2800" dirty="0"/>
              <a:t>	Hackathon: </a:t>
            </a:r>
            <a:r>
              <a:rPr lang="en-US" sz="2800" dirty="0" smtClean="0"/>
              <a:t>Radiomics</a:t>
            </a:r>
          </a:p>
          <a:p>
            <a:pPr marL="2243138" indent="-2243138">
              <a:buNone/>
            </a:pPr>
            <a:r>
              <a:rPr lang="en-US" sz="2800" dirty="0" smtClean="0"/>
              <a:t>10:45 </a:t>
            </a:r>
            <a:r>
              <a:rPr lang="en-US" sz="2800" dirty="0"/>
              <a:t>– </a:t>
            </a:r>
            <a:r>
              <a:rPr lang="en-US" sz="2800" dirty="0" smtClean="0"/>
              <a:t>11:00</a:t>
            </a:r>
            <a:r>
              <a:rPr lang="en-US" sz="2800" dirty="0"/>
              <a:t>	</a:t>
            </a:r>
            <a:r>
              <a:rPr lang="en-US" sz="2800" dirty="0" smtClean="0"/>
              <a:t>Components - 2</a:t>
            </a:r>
          </a:p>
          <a:p>
            <a:pPr marL="2243138" indent="-2243138">
              <a:buNone/>
            </a:pPr>
            <a:r>
              <a:rPr lang="en-US" sz="2800" i="1" dirty="0"/>
              <a:t>					</a:t>
            </a:r>
            <a:r>
              <a:rPr lang="en-US" sz="2800" i="1" dirty="0" smtClean="0"/>
              <a:t>Semantic Web, RDF &amp; Ontologies (Andre)</a:t>
            </a:r>
            <a:endParaRPr lang="nl-NL" sz="2800" i="1" dirty="0"/>
          </a:p>
          <a:p>
            <a:pPr marL="2243138" indent="-2243138">
              <a:buNone/>
            </a:pPr>
            <a:r>
              <a:rPr lang="en-US" sz="2800" dirty="0" smtClean="0"/>
              <a:t>11:00 </a:t>
            </a:r>
            <a:r>
              <a:rPr lang="en-US" sz="2800" dirty="0"/>
              <a:t>– 12:00	Hackathon: </a:t>
            </a:r>
            <a:r>
              <a:rPr lang="en-US" sz="2800" dirty="0" smtClean="0"/>
              <a:t>Clinical data</a:t>
            </a:r>
          </a:p>
          <a:p>
            <a:pPr marL="2243138" indent="-2243138">
              <a:buNone/>
            </a:pPr>
            <a:r>
              <a:rPr lang="en-US" sz="2800" dirty="0" smtClean="0"/>
              <a:t>12:00 </a:t>
            </a:r>
            <a:r>
              <a:rPr lang="en-US" sz="2800" dirty="0"/>
              <a:t>– 13:00	Lunch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95150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Federated SPARQL</a:t>
            </a:r>
            <a:endParaRPr lang="nl-NL" dirty="0"/>
          </a:p>
        </p:txBody>
      </p:sp>
      <p:pic>
        <p:nvPicPr>
          <p:cNvPr id="3074" name="Picture 2" descr="Image result for sparq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1327150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87535" y="5698883"/>
            <a:ext cx="425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3"/>
              </a:rPr>
              <a:t>https://www.w3.org/TR/sparql11-overview/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6182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Support Vector Machines</a:t>
            </a:r>
            <a:br>
              <a:rPr lang="en-GB" sz="3600" dirty="0"/>
            </a:br>
            <a:r>
              <a:rPr lang="en-GB" sz="3600" dirty="0"/>
              <a:t>&amp; Distributed Learning</a:t>
            </a:r>
            <a:br>
              <a:rPr lang="en-GB" sz="3600" dirty="0"/>
            </a:br>
            <a:r>
              <a:rPr lang="en-GB" sz="3600" dirty="0"/>
              <a:t>14:30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Soest, Andre Dekker, Zhenwei Shi</a:t>
            </a:r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223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3" y="0"/>
            <a:ext cx="8694445" cy="6057900"/>
          </a:xfrm>
        </p:spPr>
      </p:pic>
      <p:sp>
        <p:nvSpPr>
          <p:cNvPr id="5" name="Multiply 4"/>
          <p:cNvSpPr/>
          <p:nvPr/>
        </p:nvSpPr>
        <p:spPr>
          <a:xfrm>
            <a:off x="8764419" y="382418"/>
            <a:ext cx="228600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8785831" y="889386"/>
            <a:ext cx="228600" cy="184666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785831" y="2016267"/>
            <a:ext cx="228600" cy="326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804801" y="1591332"/>
            <a:ext cx="190660" cy="2725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21619" y="339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 Patient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6819" y="797053"/>
            <a:ext cx="26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Non-Event Patient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71759" y="1515816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Distributed Learning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3902" y="1998261"/>
            <a:ext cx="300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Centralized Learning Solution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8804801" y="2657383"/>
            <a:ext cx="190660" cy="27253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71759" y="2581867"/>
            <a:ext cx="19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Averaged Solution</a:t>
            </a:r>
          </a:p>
        </p:txBody>
      </p:sp>
    </p:spTree>
    <p:extLst>
      <p:ext uri="{BB962C8B-B14F-4D97-AF65-F5344CB8AC3E}">
        <p14:creationId xmlns:p14="http://schemas.microsoft.com/office/powerpoint/2010/main" val="27247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3" y="0"/>
            <a:ext cx="8694445" cy="6057900"/>
          </a:xfrm>
        </p:spPr>
      </p:pic>
      <p:sp>
        <p:nvSpPr>
          <p:cNvPr id="5" name="Multiply 4"/>
          <p:cNvSpPr/>
          <p:nvPr/>
        </p:nvSpPr>
        <p:spPr>
          <a:xfrm>
            <a:off x="8764419" y="382418"/>
            <a:ext cx="228600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8785831" y="889386"/>
            <a:ext cx="228600" cy="184666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785831" y="2016267"/>
            <a:ext cx="228600" cy="326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21619" y="339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 Patient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6819" y="797053"/>
            <a:ext cx="26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Non-Event Patient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71759" y="1515816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Distributed Learning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3902" y="1998261"/>
            <a:ext cx="300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Centralized Learning Solution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804801" y="1591332"/>
            <a:ext cx="190660" cy="2725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04801" y="2657383"/>
            <a:ext cx="190660" cy="27253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71759" y="2581867"/>
            <a:ext cx="19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Averaged Solution</a:t>
            </a:r>
          </a:p>
        </p:txBody>
      </p:sp>
    </p:spTree>
    <p:extLst>
      <p:ext uri="{BB962C8B-B14F-4D97-AF65-F5344CB8AC3E}">
        <p14:creationId xmlns:p14="http://schemas.microsoft.com/office/powerpoint/2010/main" val="2713809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4" y="0"/>
            <a:ext cx="8694443" cy="6057899"/>
          </a:xfrm>
        </p:spPr>
      </p:pic>
      <p:sp>
        <p:nvSpPr>
          <p:cNvPr id="5" name="Multiply 4"/>
          <p:cNvSpPr/>
          <p:nvPr/>
        </p:nvSpPr>
        <p:spPr>
          <a:xfrm>
            <a:off x="8764419" y="382418"/>
            <a:ext cx="228600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8785831" y="889386"/>
            <a:ext cx="228600" cy="184666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785831" y="2016267"/>
            <a:ext cx="228600" cy="326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21619" y="339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 Patient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6819" y="797053"/>
            <a:ext cx="26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Non-Event Patient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71759" y="1515816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Distributed Learning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3902" y="1998261"/>
            <a:ext cx="300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Centralized Learning Solution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804801" y="1591332"/>
            <a:ext cx="190660" cy="2725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04801" y="2657383"/>
            <a:ext cx="190660" cy="27253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71759" y="2581867"/>
            <a:ext cx="19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Averaged Solution</a:t>
            </a:r>
          </a:p>
        </p:txBody>
      </p:sp>
    </p:spTree>
    <p:extLst>
      <p:ext uri="{BB962C8B-B14F-4D97-AF65-F5344CB8AC3E}">
        <p14:creationId xmlns:p14="http://schemas.microsoft.com/office/powerpoint/2010/main" val="589478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4" y="0"/>
            <a:ext cx="8694443" cy="6057899"/>
          </a:xfrm>
        </p:spPr>
      </p:pic>
      <p:sp>
        <p:nvSpPr>
          <p:cNvPr id="5" name="Multiply 4"/>
          <p:cNvSpPr/>
          <p:nvPr/>
        </p:nvSpPr>
        <p:spPr>
          <a:xfrm>
            <a:off x="8764419" y="382418"/>
            <a:ext cx="228600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8785831" y="889386"/>
            <a:ext cx="228600" cy="184666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785831" y="2016267"/>
            <a:ext cx="228600" cy="326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21619" y="339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 Patient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6819" y="797053"/>
            <a:ext cx="26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Non-Event Patient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71759" y="1515816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Distributed Learning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3902" y="1998261"/>
            <a:ext cx="300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Centralized Learning Solution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85165" y="4728674"/>
            <a:ext cx="2127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Iteration</a:t>
            </a:r>
          </a:p>
          <a:p>
            <a:pPr algn="ctr"/>
            <a:r>
              <a:rPr lang="en-US" sz="3200" b="1" dirty="0"/>
              <a:t>1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804801" y="1591332"/>
            <a:ext cx="190660" cy="2725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04801" y="2657383"/>
            <a:ext cx="190660" cy="27253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71759" y="2581867"/>
            <a:ext cx="19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Averaged Solution</a:t>
            </a:r>
          </a:p>
        </p:txBody>
      </p:sp>
    </p:spTree>
    <p:extLst>
      <p:ext uri="{BB962C8B-B14F-4D97-AF65-F5344CB8AC3E}">
        <p14:creationId xmlns:p14="http://schemas.microsoft.com/office/powerpoint/2010/main" val="2508731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4" y="0"/>
            <a:ext cx="8694442" cy="6057898"/>
          </a:xfrm>
        </p:spPr>
      </p:pic>
      <p:sp>
        <p:nvSpPr>
          <p:cNvPr id="5" name="Multiply 4"/>
          <p:cNvSpPr/>
          <p:nvPr/>
        </p:nvSpPr>
        <p:spPr>
          <a:xfrm>
            <a:off x="8764419" y="382418"/>
            <a:ext cx="228600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8785831" y="889386"/>
            <a:ext cx="228600" cy="184666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785831" y="2016267"/>
            <a:ext cx="228600" cy="326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21619" y="339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 Patient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6819" y="797053"/>
            <a:ext cx="26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Non-Event Patient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71759" y="1515816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Distributed Learning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3902" y="1998261"/>
            <a:ext cx="300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Centralized Learning Solution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804801" y="1591332"/>
            <a:ext cx="190660" cy="2725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04801" y="2657383"/>
            <a:ext cx="190660" cy="27253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71759" y="2581867"/>
            <a:ext cx="19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Averaged Solution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85165" y="4728674"/>
            <a:ext cx="2127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Iteration</a:t>
            </a:r>
          </a:p>
          <a:p>
            <a:pPr algn="ctr"/>
            <a:r>
              <a:rPr lang="en-US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29699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4" y="0"/>
            <a:ext cx="8694442" cy="6057898"/>
          </a:xfrm>
        </p:spPr>
      </p:pic>
      <p:sp>
        <p:nvSpPr>
          <p:cNvPr id="5" name="Multiply 4"/>
          <p:cNvSpPr/>
          <p:nvPr/>
        </p:nvSpPr>
        <p:spPr>
          <a:xfrm>
            <a:off x="8764419" y="382418"/>
            <a:ext cx="228600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8785831" y="889386"/>
            <a:ext cx="228600" cy="184666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785831" y="2016267"/>
            <a:ext cx="228600" cy="326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21619" y="339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 Patient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6819" y="797053"/>
            <a:ext cx="26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Non-Event Patient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71759" y="1515816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Distributed Learning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3902" y="1998261"/>
            <a:ext cx="300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Centralized Learning Solution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804801" y="1591332"/>
            <a:ext cx="190660" cy="2725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04801" y="2657383"/>
            <a:ext cx="190660" cy="27253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71759" y="2581867"/>
            <a:ext cx="19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Averaged Solution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85165" y="4728674"/>
            <a:ext cx="2127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Iteration</a:t>
            </a:r>
          </a:p>
          <a:p>
            <a:pPr algn="ctr"/>
            <a:r>
              <a:rPr lang="en-US" sz="32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67681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5" y="0"/>
            <a:ext cx="8694441" cy="6057897"/>
          </a:xfrm>
        </p:spPr>
      </p:pic>
      <p:sp>
        <p:nvSpPr>
          <p:cNvPr id="5" name="Multiply 4"/>
          <p:cNvSpPr/>
          <p:nvPr/>
        </p:nvSpPr>
        <p:spPr>
          <a:xfrm>
            <a:off x="8764419" y="382418"/>
            <a:ext cx="228600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8785831" y="889386"/>
            <a:ext cx="228600" cy="184666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785831" y="2016267"/>
            <a:ext cx="228600" cy="326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21619" y="339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 Patient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6819" y="797053"/>
            <a:ext cx="26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Non-Event Patient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71759" y="1515816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Distributed Learning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3902" y="1998261"/>
            <a:ext cx="300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Centralized Learning Solution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804801" y="1591332"/>
            <a:ext cx="190660" cy="2725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04801" y="2657383"/>
            <a:ext cx="190660" cy="27253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71759" y="2581867"/>
            <a:ext cx="19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Averaged Solution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85165" y="4728674"/>
            <a:ext cx="2127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Iteration</a:t>
            </a:r>
          </a:p>
          <a:p>
            <a:pPr algn="ctr"/>
            <a:r>
              <a:rPr lang="en-US" sz="32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61888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5" y="0"/>
            <a:ext cx="8694441" cy="6057897"/>
          </a:xfrm>
        </p:spPr>
      </p:pic>
      <p:sp>
        <p:nvSpPr>
          <p:cNvPr id="5" name="Multiply 4"/>
          <p:cNvSpPr/>
          <p:nvPr/>
        </p:nvSpPr>
        <p:spPr>
          <a:xfrm>
            <a:off x="8764419" y="382418"/>
            <a:ext cx="228600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8785831" y="889386"/>
            <a:ext cx="228600" cy="184666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785831" y="2016267"/>
            <a:ext cx="228600" cy="326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21619" y="339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 Patient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6819" y="797053"/>
            <a:ext cx="26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Non-Event Patient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71759" y="1515816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Distributed Learning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3902" y="1998261"/>
            <a:ext cx="300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Centralized Learning Solution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804801" y="1591332"/>
            <a:ext cx="190660" cy="2725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04801" y="2657383"/>
            <a:ext cx="190660" cy="27253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71759" y="2581867"/>
            <a:ext cx="19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Averaged Solution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85165" y="4728674"/>
            <a:ext cx="2127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Iteration</a:t>
            </a:r>
          </a:p>
          <a:p>
            <a:pPr algn="ctr"/>
            <a:r>
              <a:rPr lang="en-US" sz="3200" b="1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32597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F2D83-D300-4A18-902A-FB56A601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Afternoon</a:t>
            </a:r>
            <a:r>
              <a:rPr lang="nl-NL" dirty="0"/>
              <a:t> plan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950E23-0A30-49CA-A725-4A015DE0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2288" indent="-1792288">
              <a:buNone/>
            </a:pPr>
            <a:r>
              <a:rPr lang="en-US" sz="2400" dirty="0"/>
              <a:t>13:00 – </a:t>
            </a:r>
            <a:r>
              <a:rPr lang="en-US" sz="2400" dirty="0" smtClean="0"/>
              <a:t>13:30</a:t>
            </a:r>
            <a:r>
              <a:rPr lang="en-US" sz="2400" dirty="0"/>
              <a:t>	</a:t>
            </a:r>
            <a:r>
              <a:rPr lang="en-US" sz="2400" dirty="0" smtClean="0"/>
              <a:t>Component - 3</a:t>
            </a:r>
          </a:p>
          <a:p>
            <a:pPr marL="1792288" indent="-1792288">
              <a:buNone/>
            </a:pPr>
            <a:r>
              <a:rPr lang="en-US" sz="2400" dirty="0"/>
              <a:t>	</a:t>
            </a:r>
            <a:r>
              <a:rPr lang="en-US" sz="2400" i="1" dirty="0" smtClean="0"/>
              <a:t>SPARQL (Andre)</a:t>
            </a:r>
          </a:p>
          <a:p>
            <a:pPr marL="1792288" indent="-1792288">
              <a:buNone/>
            </a:pPr>
            <a:r>
              <a:rPr lang="en-US" sz="2400" dirty="0" smtClean="0"/>
              <a:t>13:30 – 14:30	Hackathon</a:t>
            </a:r>
            <a:r>
              <a:rPr lang="en-US" sz="2400" dirty="0"/>
              <a:t>: </a:t>
            </a:r>
            <a:r>
              <a:rPr lang="en-US" sz="2400" dirty="0" smtClean="0"/>
              <a:t>SPARQL querying - Combining </a:t>
            </a:r>
            <a:r>
              <a:rPr lang="en-US" sz="2400" dirty="0"/>
              <a:t>data querying for both radiomics &amp; </a:t>
            </a:r>
            <a:r>
              <a:rPr lang="en-US" sz="2400" dirty="0" smtClean="0"/>
              <a:t>clinical data</a:t>
            </a:r>
            <a:endParaRPr lang="nl-NL" sz="2400" dirty="0"/>
          </a:p>
          <a:p>
            <a:pPr marL="1792288" indent="-1792288">
              <a:buNone/>
            </a:pPr>
            <a:r>
              <a:rPr lang="en-US" sz="2400" dirty="0" smtClean="0"/>
              <a:t>14:30 </a:t>
            </a:r>
            <a:r>
              <a:rPr lang="en-US" sz="2400" dirty="0"/>
              <a:t>– </a:t>
            </a:r>
            <a:r>
              <a:rPr lang="en-US" sz="2400" dirty="0" smtClean="0"/>
              <a:t>15:00 </a:t>
            </a:r>
            <a:r>
              <a:rPr lang="en-US" sz="2400" dirty="0"/>
              <a:t>	</a:t>
            </a:r>
            <a:r>
              <a:rPr lang="en-US" sz="2400" dirty="0" smtClean="0"/>
              <a:t>Component - 4</a:t>
            </a:r>
          </a:p>
          <a:p>
            <a:pPr marL="1792288" indent="-1792288">
              <a:buNone/>
            </a:pPr>
            <a:r>
              <a:rPr lang="en-US" sz="2400" dirty="0"/>
              <a:t>	</a:t>
            </a:r>
            <a:r>
              <a:rPr lang="en-US" sz="2400" i="1" dirty="0" smtClean="0"/>
              <a:t>Support Vector Machines, Distributed learning (Johan)</a:t>
            </a:r>
            <a:endParaRPr lang="nl-NL" sz="2400" dirty="0"/>
          </a:p>
          <a:p>
            <a:pPr marL="1792288" indent="-1792288">
              <a:buNone/>
            </a:pPr>
            <a:r>
              <a:rPr lang="en-US" sz="2400" dirty="0"/>
              <a:t>15:00 – 15:15	Break</a:t>
            </a:r>
            <a:endParaRPr lang="nl-NL" sz="2400" dirty="0"/>
          </a:p>
          <a:p>
            <a:pPr marL="1792288" indent="-1792288">
              <a:buNone/>
            </a:pPr>
            <a:r>
              <a:rPr lang="en-US" sz="2400" dirty="0"/>
              <a:t>15:15 – </a:t>
            </a:r>
            <a:r>
              <a:rPr lang="en-US" sz="2400" dirty="0" smtClean="0"/>
              <a:t>16:30</a:t>
            </a:r>
            <a:r>
              <a:rPr lang="en-US" sz="2400" dirty="0"/>
              <a:t>	Hackathon: </a:t>
            </a:r>
            <a:r>
              <a:rPr lang="en-US" sz="2400" dirty="0" smtClean="0"/>
              <a:t>Distributed Learning</a:t>
            </a:r>
            <a:endParaRPr lang="nl-NL" sz="2400" dirty="0"/>
          </a:p>
          <a:p>
            <a:pPr marL="1792288" indent="-1792288">
              <a:buNone/>
            </a:pPr>
            <a:r>
              <a:rPr lang="en-US" sz="2400" dirty="0" smtClean="0"/>
              <a:t>16:30 </a:t>
            </a:r>
            <a:r>
              <a:rPr lang="en-US" sz="2400" dirty="0"/>
              <a:t>– 17:00	Wrap-up &amp; experiences from participants 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16196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5" y="0"/>
            <a:ext cx="8694439" cy="6057896"/>
          </a:xfrm>
        </p:spPr>
      </p:pic>
      <p:sp>
        <p:nvSpPr>
          <p:cNvPr id="5" name="Multiply 4"/>
          <p:cNvSpPr/>
          <p:nvPr/>
        </p:nvSpPr>
        <p:spPr>
          <a:xfrm>
            <a:off x="8764419" y="382418"/>
            <a:ext cx="228600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8785831" y="889386"/>
            <a:ext cx="228600" cy="184666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785831" y="2016267"/>
            <a:ext cx="228600" cy="326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21619" y="339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 Patient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6819" y="797053"/>
            <a:ext cx="26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Non-Event Patient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71759" y="1515816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Distributed Learning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3902" y="1998261"/>
            <a:ext cx="300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Centralized Learning Solution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804801" y="1591332"/>
            <a:ext cx="190660" cy="2725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04801" y="2657383"/>
            <a:ext cx="190660" cy="27253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71759" y="2581867"/>
            <a:ext cx="19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Averaged Solution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85165" y="4728674"/>
            <a:ext cx="2127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Iteration</a:t>
            </a:r>
          </a:p>
          <a:p>
            <a:pPr algn="ctr"/>
            <a:r>
              <a:rPr lang="en-US" sz="3200" b="1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31115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5" y="0"/>
            <a:ext cx="8694439" cy="6057896"/>
          </a:xfrm>
        </p:spPr>
      </p:pic>
      <p:sp>
        <p:nvSpPr>
          <p:cNvPr id="5" name="Multiply 4"/>
          <p:cNvSpPr/>
          <p:nvPr/>
        </p:nvSpPr>
        <p:spPr>
          <a:xfrm>
            <a:off x="8764419" y="382418"/>
            <a:ext cx="228600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8785831" y="889386"/>
            <a:ext cx="228600" cy="184666"/>
          </a:xfrm>
          <a:prstGeom prst="flowChartConnector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785831" y="2016267"/>
            <a:ext cx="228600" cy="326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21619" y="3391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 Patient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6819" y="797053"/>
            <a:ext cx="26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Non-Event Patient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71759" y="1515816"/>
            <a:ext cx="299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Distributed Learning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3902" y="1998261"/>
            <a:ext cx="300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Centralized Learning Solution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804801" y="1591332"/>
            <a:ext cx="190660" cy="2725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804801" y="2657383"/>
            <a:ext cx="190660" cy="272534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71759" y="2581867"/>
            <a:ext cx="19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Averaged Solution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85165" y="4728674"/>
            <a:ext cx="2127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Iteration</a:t>
            </a:r>
          </a:p>
          <a:p>
            <a:pPr algn="ctr"/>
            <a:r>
              <a:rPr lang="en-US" sz="3200" b="1" dirty="0"/>
              <a:t>494</a:t>
            </a:r>
          </a:p>
        </p:txBody>
      </p:sp>
    </p:spTree>
    <p:extLst>
      <p:ext uri="{BB962C8B-B14F-4D97-AF65-F5344CB8AC3E}">
        <p14:creationId xmlns:p14="http://schemas.microsoft.com/office/powerpoint/2010/main" val="1904365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8D389-C530-49AF-8B2F-BEE988D3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5950B2-22A0-4199-A49D-6ECDD6492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mathematical background</a:t>
            </a:r>
          </a:p>
          <a:p>
            <a:pPr lvl="1"/>
            <a:r>
              <a:rPr lang="en-US" dirty="0"/>
              <a:t>S. Boyd, Distributed Optimization and Statistical Learning via the Alternating Direction Method of Multipliers, Foundations and Trends® in Machine Learning. 3 (2010) 1–122. doi:</a:t>
            </a:r>
            <a:r>
              <a:rPr lang="en-US" dirty="0">
                <a:hlinkClick r:id="rId2"/>
              </a:rPr>
              <a:t>10.1561/2200000016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Implemented in software to use it</a:t>
            </a:r>
          </a:p>
          <a:p>
            <a:pPr lvl="1"/>
            <a:r>
              <a:rPr lang="en-US" dirty="0">
                <a:hlinkClick r:id="rId3"/>
              </a:rPr>
              <a:t>https://github.com/DistributedRapidLearning/DistributedSVM</a:t>
            </a:r>
            <a:endParaRPr lang="en-US" dirty="0"/>
          </a:p>
          <a:p>
            <a:endParaRPr lang="en-US" dirty="0"/>
          </a:p>
          <a:p>
            <a:r>
              <a:rPr lang="en-US" dirty="0"/>
              <a:t>Using an open-source infrastructure to execute it</a:t>
            </a:r>
          </a:p>
          <a:p>
            <a:pPr lvl="1"/>
            <a:r>
              <a:rPr lang="en-US" dirty="0">
                <a:hlinkClick r:id="rId4"/>
              </a:rPr>
              <a:t>https://github.com/PersonalHealthTrain/PyTaskManager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28523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7315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6512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95173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093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Afbeelding 1123">
            <a:extLst>
              <a:ext uri="{FF2B5EF4-FFF2-40B4-BE49-F238E27FC236}">
                <a16:creationId xmlns:a16="http://schemas.microsoft.com/office/drawing/2014/main" id="{C3098C1A-8ECB-4072-B08F-3149983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95" y="822699"/>
            <a:ext cx="8583610" cy="54157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4CBC9D-D4F4-43F1-A60B-608E01C9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/ IT </a:t>
            </a:r>
            <a:r>
              <a:rPr lang="nl-NL" dirty="0" err="1"/>
              <a:t>perspective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5093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085DB-04F1-4088-A12D-1E8715CD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Hackathon Distributed Learning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A65D7C-BA0C-4A1D-A359-A1F3325C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Wiki Step 5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457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Wrap-up 16:30</a:t>
            </a:r>
            <a:endParaRPr lang="en-GB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</a:t>
            </a:r>
            <a:r>
              <a:rPr lang="en-GB" dirty="0" smtClean="0"/>
              <a:t>Soest, Andre Dekker, Zhenwei Shi</a:t>
            </a:r>
            <a:endParaRPr lang="en-GB" dirty="0"/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565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Practicalities</a:t>
            </a:r>
            <a:endParaRPr lang="nl-NL" dirty="0"/>
          </a:p>
        </p:txBody>
      </p:sp>
      <p:pic>
        <p:nvPicPr>
          <p:cNvPr id="1026" name="E96F881A-A0A1-4B84-8E5A-F9FE1D11D1BB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18324" y="292324"/>
            <a:ext cx="5032290" cy="655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60569" y="2849566"/>
            <a:ext cx="1229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WiFi</a:t>
            </a: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2275760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6770A-18EC-46DD-BADD-D2AE11A3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Wrap</a:t>
            </a:r>
            <a:r>
              <a:rPr lang="nl-NL" dirty="0" smtClean="0"/>
              <a:t>-up Hackathon goals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12A9BF-9D80-480C-8D7A-77DD2E6F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 as practical as we can! </a:t>
            </a:r>
          </a:p>
          <a:p>
            <a:r>
              <a:rPr lang="en-US" dirty="0" smtClean="0"/>
              <a:t>Have fun</a:t>
            </a:r>
          </a:p>
          <a:p>
            <a:endParaRPr lang="nl-NL" dirty="0"/>
          </a:p>
          <a:p>
            <a:r>
              <a:rPr lang="nl-NL" dirty="0" err="1" smtClean="0"/>
              <a:t>Extracting</a:t>
            </a:r>
            <a:r>
              <a:rPr lang="nl-NL" dirty="0" smtClean="0"/>
              <a:t> radiomics from real data</a:t>
            </a:r>
            <a:endParaRPr lang="nl-NL" dirty="0"/>
          </a:p>
          <a:p>
            <a:r>
              <a:rPr lang="nl-NL" dirty="0" err="1" smtClean="0"/>
              <a:t>Mapping</a:t>
            </a:r>
            <a:r>
              <a:rPr lang="nl-NL" dirty="0" smtClean="0"/>
              <a:t> </a:t>
            </a:r>
            <a:r>
              <a:rPr lang="nl-NL" dirty="0" err="1" smtClean="0"/>
              <a:t>clinical</a:t>
            </a:r>
            <a:r>
              <a:rPr lang="nl-NL" dirty="0" smtClean="0"/>
              <a:t> variables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ontologies</a:t>
            </a:r>
            <a:r>
              <a:rPr lang="nl-NL" dirty="0" smtClean="0"/>
              <a:t> / </a:t>
            </a:r>
            <a:r>
              <a:rPr lang="nl-NL" dirty="0" err="1" smtClean="0"/>
              <a:t>Semantic</a:t>
            </a:r>
            <a:r>
              <a:rPr lang="nl-NL" dirty="0" smtClean="0"/>
              <a:t> Web</a:t>
            </a:r>
            <a:endParaRPr lang="nl-NL" dirty="0"/>
          </a:p>
          <a:p>
            <a:r>
              <a:rPr lang="en-US" dirty="0" smtClean="0"/>
              <a:t>Putting Radiomics and Clinical together</a:t>
            </a:r>
            <a:endParaRPr lang="nl-NL" dirty="0" smtClean="0"/>
          </a:p>
          <a:p>
            <a:r>
              <a:rPr lang="nl-NL" dirty="0" smtClean="0"/>
              <a:t>Distributed </a:t>
            </a:r>
            <a:r>
              <a:rPr lang="nl-NL" dirty="0"/>
              <a:t>analysis &amp; </a:t>
            </a:r>
            <a:r>
              <a:rPr lang="nl-NL" dirty="0" err="1" smtClean="0"/>
              <a:t>learning</a:t>
            </a:r>
            <a:endParaRPr lang="nl-NL" dirty="0" smtClean="0"/>
          </a:p>
          <a:p>
            <a:endParaRPr lang="en-US" dirty="0"/>
          </a:p>
          <a:p>
            <a:r>
              <a:rPr lang="en-US" dirty="0" smtClean="0"/>
              <a:t>Final goal: Can we learn a predictive model jointly with all of you but without anyone seeing the others’ data??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2841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– comments - flag</a:t>
            </a:r>
            <a:endParaRPr lang="nl-NL" dirty="0"/>
          </a:p>
        </p:txBody>
      </p:sp>
      <p:pic>
        <p:nvPicPr>
          <p:cNvPr id="3" name="E96F881A-A0A1-4B84-8E5A-F9FE1D11D1BB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70191" y="711599"/>
            <a:ext cx="4523876" cy="589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511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 for your attention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Johan van Soest</a:t>
            </a:r>
          </a:p>
          <a:p>
            <a:r>
              <a:rPr lang="en-GB" dirty="0"/>
              <a:t>Department of Radiation Oncology (MAASTRO)</a:t>
            </a:r>
          </a:p>
          <a:p>
            <a:r>
              <a:rPr lang="en-GB" dirty="0"/>
              <a:t>GROW - Maastricht University Medical Centre +</a:t>
            </a:r>
          </a:p>
          <a:p>
            <a:r>
              <a:rPr lang="en-GB" dirty="0"/>
              <a:t>Maastricht, The Netherlands</a:t>
            </a:r>
          </a:p>
        </p:txBody>
      </p:sp>
    </p:spTree>
    <p:extLst>
      <p:ext uri="{BB962C8B-B14F-4D97-AF65-F5344CB8AC3E}">
        <p14:creationId xmlns:p14="http://schemas.microsoft.com/office/powerpoint/2010/main" val="2908235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67C42A-C6D5-4770-AD9C-FC529AF9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896" y="2284173"/>
            <a:ext cx="10814463" cy="1143000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BYOData</a:t>
            </a:r>
            <a:r>
              <a:rPr lang="nl-NL" dirty="0"/>
              <a:t> </a:t>
            </a:r>
            <a:r>
              <a:rPr lang="nl-NL" dirty="0" err="1"/>
              <a:t>inventory</a:t>
            </a:r>
            <a:r>
              <a:rPr lang="nl-NL" dirty="0"/>
              <a:t> &amp; making </a:t>
            </a:r>
            <a:r>
              <a:rPr lang="nl-NL" dirty="0" err="1"/>
              <a:t>groups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sz="3600" dirty="0"/>
              <a:t>Slack </a:t>
            </a:r>
            <a:r>
              <a:rPr lang="nl-NL" sz="3600" dirty="0" err="1"/>
              <a:t>channel</a:t>
            </a:r>
            <a:r>
              <a:rPr lang="nl-NL" sz="3600" dirty="0"/>
              <a:t> on </a:t>
            </a:r>
            <a:r>
              <a:rPr lang="nl-NL" sz="3600" dirty="0">
                <a:hlinkClick r:id="rId2"/>
              </a:rPr>
              <a:t>cds-um.slack.com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7687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Quality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are unstructured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are not understandable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are missing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are incorrect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are contradicting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are biased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are biased missing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are implicit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Garbage in – Garbage out?</a:t>
            </a:r>
          </a:p>
        </p:txBody>
      </p:sp>
      <p:pic>
        <p:nvPicPr>
          <p:cNvPr id="1026" name="Picture 2" descr="http://static.guim.co.uk/sys-images/Admin/BkFill/Default_image_group/2011/2/24/1298558104588/Waste-Land-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16" y="2043708"/>
            <a:ext cx="4381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204" y="1142008"/>
            <a:ext cx="23717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985372" y="1952246"/>
            <a:ext cx="244810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Verdana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Verdana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nl-NL" sz="4400" b="1" dirty="0">
                <a:latin typeface="Museo 300" pitchFamily="50" charset="0"/>
                <a:ea typeface="宋体" charset="-122"/>
              </a:rPr>
              <a:t>声门下区</a:t>
            </a:r>
            <a:endParaRPr lang="en-US" altLang="nl-NL" sz="4400" b="1" dirty="0">
              <a:latin typeface="Museo 300" pitchFamily="50" charset="0"/>
              <a:ea typeface="宋体" charset="-122"/>
            </a:endParaRPr>
          </a:p>
        </p:txBody>
      </p:sp>
      <p:sp>
        <p:nvSpPr>
          <p:cNvPr id="5" name="AutoShape 4" descr="data:image/jpeg;base64,/9j/4AAQSkZJRgABAQAAAQABAAD/2wCEAAkGBxISEhQUEhQUFBIQDw8QEA8UEA8PDxQUFBQWFhQUFBQYHCggGBolHBQUITEhJSkrLi4uFx8zODMsNygtLisBCgoKDg0OGBAQGi0cHB4rLCwsLCwsLC8sLCwsLCwsNywsLCwsLC0sLCwsLC0sLCwsLCwsLCwsLCwsLCwsLCwsLP/AABEIAMIBBAMBIgACEQEDEQH/xAAcAAACAwEBAQEAAAAAAAAAAAABAgADBAUGBwj/xAA5EAACAQIEAwYEBAUEAwAAAAAAAQIDEQQFEiExQVEGMmFxgZETIlKhQmKSwRRysdHhByMzghXw8f/EABoBAQEBAQEBAQAAAAAAAAAAAAABAgMEBQb/xAAqEQEAAgIBAwIFBAMAAAAAAAAAARECAzEEEiFBUQUTIjJhFFKhsSNxgf/aAAwDAQACEQMRAD8A6UR0ypSDqP17wLHZ8Un6CuC5Nr7oCZXicQoRlJ8Ipt2JPgW2fg/s/Yilc5lP+JqK7cKMXwjZ1alvHdJfc20aeiNtTk73cpcW/wBiFLdQUylTu7Lkrsaz8H5Pf7lFhLler/3gTUANLgvkSa3+W9nvvszPPMnHvUqqXNqOpL9LZocxdbfDZdf7EU1KrGa1R4PmNGKXArglHhsrt+r5juQDMDiLcWTIsCybcWt7WT526AuHVcimuRQ3vflawqZLmWlxNCKdYdZmYaszpsSrLSm3yGVQ52LqOrUVJN6Y2nVabX8sU/Hj6GZ8DfRp2V3xe7XTovQdmKWGku5UkvCXzr77/cr/AImrHjBTXWErP9Mi0W3FcpmOeZ07NSbg+HzRcX9zPh8vpTipJzd/x/Fqbtc1vYlDpMlzBKnOnupucVxjOzlbwfP1NdyzBYzInsVORFIUJKJCNgLSN0ZDIrjIOo725LLknFSTTV0+KK9RNYFnr7gd/Ar1kuENCNr73btd8OHAZSKtRGyKtc/UrqVIpXbtbrwMeLx0KavJ+S5s4NRV8W7RuoX9P8s5bt+OqLyaxxnJ049ocO5uLnw8HpfqdWliozV4yTXg0YcD/pl8SN3KcJP8S/dPYw4/sJjsNvTaqJc4twn7cGeLX8Rxn7op0y0+z0DZLHjY5ziKL01YyVuU4uL/AFcDqYXtFTl3rxfuvc9uO3DL7Zc+2Yd0RsqoYuEu7JPyaBjZPRLT3tL0+djUzXko86qXFpeqGhUT4O54mpkmKqO/FvfdybBTy7G0HfRPTzcW5L9J446/VM06fKl7u5NRgyvEucFJ+TfD7GtzPWxBnIKkU6iaiS0apN2duNnbxKMsoOEPm783qqP8z/tw9DDmGa/DkoxhKpKSvaPJFuBzaMtpRlTl9M42/wDpKiS3QkyuTA5+Qrqq6XXgUO5i6xZsTUKEqyb4OzXB2uvVGd4mquMFLxjJX9nYvbEki0ilZlFd5Sh/NFpe/Atp4qEu7JPyaFbKZ4anLjCLfW1n7oUNtyHP/gI8nNeCqSt9yBXaTDqKnMB0clrkHUVIa4DuRLlZLgWXMObY50oqy3lsuhqcyNRdtUVLS7q/J+BnPuqe3lYq/Lm5PkFTESU6t7PhHm/Poj6hkHZuMErpbcFbZHnctz+NLhST/wC1v2PV5R2voVGozTpN7JtqUL/zcvVHwt+jqJnuzi3pxzx4h3qeFSWwtXDpmpMjPDbo4GY5FRqpqcIyT6pM8Vm/+mlCV3Sbpv8AK/l/Sz6jKJVOkjUZTHA+DY/sPjKO8LVF1V4yK8pyLEzqJVdcYp3abbvbkfdZYZMWOAh0Xsdv1W2qtnth5jKcqilwE7TV4YaEdo3m2lfgkuL+6PW/w0VwPNdr8mWKp6ecbuEt00zGjLGM47+FyuvDxM66m7q2++1khDzWY5HjMM+7Oy/FB3XsYqee1oO0vacXF+59zDqdU+ImnnnCXsWiajz1DtLH8UWvFbm+lnVGX4kvB7M7d8ekoOEalVqy6OMF5RX92zZOnGStJJrozn5S/wDb1fXKU/1O5tcy48EyzSy5LuVKkF0upL7otw+FUHqlKU5WaTlay62SLNRJSLQacityAytstB2xWxLgbAZyBqE1EKlnVQgNiEW25IKEUgajTC1sCZWmNcB7nDzvN3D5Yd7+n+S/M8dp+WO8n9v8lmRdnpVJapK8n62/yePq+qjVjUcumvXbySx2JTvefs7ex6bJ83VSKU2lPg1wPpOX9kqaj80U/Q5faf8A08jVjqov4dReHyy8H/c8HT9dljl9fmHXLXEx4cGMkV1sVGO7ZwsR2bzCk9Li/OM7r7m3KOyOJqyXxLxjdX3cpenJHunr9URducapfYOwuafFwtO7blFSjd8bKTUftY9Jc812ayz4MVFKySSS8D0SPg55d2UzD0GFYWBmQCAuByIBIyVqNzU2JIo5WIwafFXOHmHZqjU70Iv0R6xuL2TT9U2Vzpl8wPlmZf6d0ZbwvB+DaPL4rsTVpzjeWqnqWu6s9N9z7jVoHl+1aUIL80re256elnLLZjjbOXEvH6YpWUUl0j8qXoI49H6NfuguQGfonlJOUl+G/jFp/bj9iv8Aio3s3Z/S9pezLbgm7qzSa6NJr2YUFMDM8sJD8N4P8sml+l7Aoa03GTUrLUpWtdcN114AXSQHcdsVyXUBLk1EckK2A2oIhBQ3qQbnG/8AIzp/81OUF9VtUP1K6XqbKGYU592S97iMolKbUzJj8aoKy4tewuMx8Yrld8Bcjy6VaWuaur/Kur6+R5+o3xqwtvDC5auz2TSnJTmrt7xT5eLPqeRZQoJbbmXs/lKik3xPUUoWPz+ec55TlL08DGkF0ywlzAyTwUXxSGp4OK4JGglyARVhrgbFuA1wXFbBcgZsS4HIVsCSmfNe02e1K1SUVJqnGTjGCdk7bXfU9/i52T8j4zn8pYetKMls23GXVX2PpfDow7pnLn0c9l00xqtbrZ9eZ3cn7V1qTSm3Up84yd5L+WT39OB42Ga03+KwyzKn9S9z62evXsisnGJmH2ChnuHqRvGpFbd2T0SXnf8AY8h2xzCE5RUJKSindppq78fQ8vGrdbAlI4aOix1Z90S1lsuKPqA5FakRyPa5n1AuI2BsCVU7O3Gw9KSUVp5pXlzfm/2K2zNVjKO8N+sG7fpf7AbWzl5ngXUknrlGOm1ouzuD/wAtBbTvB9JJorrZnGfyw3ba4cvExM4zDUWoeFr0+5U1L6Z3v7gWbTh/ywa8VujrIWcU+Jez9s0WzQzam13l63TAJUyym3fSiGfr/BcO9GZz8bhaMn3LTk7RdP8A25t+mz9S+tVsvsvEfDUdPzS3m/VRXRHTKInlmPCjDZEtviVXL6lpXotV9/Y952aWHTV5xi+Ci/lXu9jyGsKmeTd0eG3m4l0x2TD7bhYKytZrk07o0JnxfBZrVpO9Oco+TaXqj0GC7dV499RqLxWmXuv7Hg2fDdkfbMS6RtiX0m5LnlcF24w8u/GVPx2nH3W/2O5g80o1f+OpCXgpLV+l7ni2aNmH3YzDcZRLbcjYjYNRxU9wNiORCAtguBithTNiMlxWwM2J3PM9oMihiINSW/J80eoqIyzgaxymPMI+M5n2Kqwfyu68jg4vIa0PH0PvNegnxORjcsi+R2jfn7p2w+W9nnJqUZX+S2zOrJmnMFCM5KFrXs2ubRilI/Q6Jy+Xj3c082XJmJJA1A1nZkbk1g1AAZzBcRoFiBpJPjuLGmlwSXkkiORLlBFbI2KwDcgpArRhadvnlxfdj9K6+f8AQ0ayrUS5EW3JqK9REyot1E1FVyXKLtbGjWZQmZ8Tj4Q7z36KzZmZiI8rD2PZ/tNWpTipTc6cpRjKEpOVk3a8W+DPpuo/O2WVauJqxSTjTjJPa9kk+LfNn3TLMfrir8bHwevnXOcTh/16dcTEeXVuBsr1Hn877W0sPJwSdSa7yT0xi+je+55NerLZNYxbczEcvRtgcjyOC7c0pO1SDh4p/EXrsmeiwePpVVenOM/J7rzXFF2dPs1/dFJGUTw1XFbJcVs4tBIqlEsbK5MopnE4XaPFqlTb/FL5Y+fU7lWR867TZl8Sq7bxh8sej6v3/oj2dFp+Zs88QxnlUOLV4lTGlIrkz9DDyoxWgaiaiiMRsfUABVIbULKIjRRY5EKmwXILGDUC4rCmuErZANiZNRVGQ9xSC5BTFuQCxMZSKbhuVDzfHyOVgstdWWqXBvZdTrU/E7GRYNOyXI+d8RyyjCK49XbVV+V+TZcoJWVvJHsMri4lGDwVjqUKVj4L0Nnxtj4/Wm225cW23fjds+lZzmUaEG297PTHm2fMK9TU2+rb6H2fhmuaymuXn3SGotpYuUGnFtNcGm0/dGZsCZ9XtcresyztrWhZVLVI+O0/1c/U9Xl3ajD1dtWiX0z2XpLgfJ7lkZni3dBqz8xFT+HTHZMPteornI+VZfnlej3JtL6X80PZnosL24hb/fjp/PG8k/8Arx9rnzNvw/Zh5jzDtjsiXW7SZj8Kk7O0pXjHr4v2Pm9Sd2X9pe1NKvXlGMrxptwi+TafzNeb/oc+NVPgz6nRaow1x7zy47JmZXNiNA1Cs9lOQtARLguUBgbC2YMfi3G0UtU5bRj+7M5TGMXLURbZqCpnLWDxEt3OMX9KTZGsRT3ajUj+V2n7Mz8yfWJWnSYDNhsXGa29U+KL9Ru78wnk1wXF1h1BR1kF2IQX3C2KiItMmuES5FICxAFuMkUFMvwuMnTd4yafgUAYmL8SPVYPtjVirSjGXjZxf2LK/beq1aMYx8bOT+55G5Lnn/Sabvthrvy927G5hOrLVOTbfNmVsS5NR6IiuGDtgFuG5QSXBclyKLkcjM5uco01z3l4JG/EVVFNvgld+Rzssi5N1Hxk9vBcjls8zGPu1HuvrZfCSV0r9VtL3MjwVWnvTnf8stvudZsBZ1Y/6Tuly6eauDtVi4+PL0OjRxkJcGSdNPZq66Pc51bKlxptwfh3fYn+THj6o/lfEuwpAucT49en346l9UdzThczhLnv0ezLjsxma4n8na6TZl+HaqpPnBpeG92WqqnzXuU4qqkr9Gre5vKqSGm4GwIDKjNi6ST1rZrveK5+pcirF1LRfPjtzfgXqDjGKfFRin5pbmY5mFKSxBSqJAEAuTDcRMmotsnJcW4NRRZcsuUKQ2sB7kuVag3Eiy5BNQUwGBcW5LgOS4pLksPcDYqZTiqumLb5C6gpizKprlGmvxO8v5UdGnGyS6HOyqlqvUlxm9vBcjos5a4u859f6ay9kbAQFzqya4oQFEM+IwNOfFb9Vs/cvAZyiJ8T5HOeWTj3Km3SSv8Acejl8206kk0neyN6kDUY+Vi13SsFbBqA5HRkmFtqlKW7i7Q8Nrt/csnK5kxUZL5oK/1R6+K8SilmEXs9n0ezMd8R4lqrdC4LlMa6ZYpFsG5AXIUOpA1CoNwG1EFJcWGQ1xNRLltKWXJcS5NQ5Q6YbiXIA9w3K0G4D3A2LclyKc5maxcpQh9b3fguJ0oyKsTR1Wa70Xt4p8UZzx7opYmjU42VuiGKHVts9muT4k+OjaUvkRMpjVQ+oIcFwXAAbkA2LcKLIS4tyBrkuADZRJMpq0Yy70Uy0DRJqeVY5ZbH8MpR8ndezEdCtHg4y94s3Euc/lY+nhblh/iKq405elmiG/UQnZl+7+izRZCiEy1M6IJLkAKEJcAyJAIQEuaEuFMFyAWJkuVpjXLaUIRbguQo9w3Krh1BWiNXk0n5pMb41uCS8kkZbhuEpodS/Gz80imrQXGH6ePsxdRFItlEjIa5XKXzeauMRRkC5GKgHuC4lwpgMmBguK5APcVsKYGBLkTALcge4CpzISwsC+JCEx4UxCENoDAiEJAsAQhQUQhAISBCFgFgkQgVTJhRCGRaiMhCoAUQgGev3o/9i+JCGceZUGRAIaQZCshACytkISQyIyENegDEZCGJFUmQhDkr/9k="/>
          <p:cNvSpPr>
            <a:spLocks noChangeAspect="1" noChangeArrowheads="1"/>
          </p:cNvSpPr>
          <p:nvPr/>
        </p:nvSpPr>
        <p:spPr bwMode="auto">
          <a:xfrm>
            <a:off x="1679575" y="-1706563"/>
            <a:ext cx="476250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64" y="1949154"/>
            <a:ext cx="2476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84429" y="3269439"/>
            <a:ext cx="340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T4N0M0 Stage IV patient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84428" y="2738103"/>
            <a:ext cx="3326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Patient weighing 1000kg</a:t>
            </a:r>
          </a:p>
        </p:txBody>
      </p:sp>
      <p:pic>
        <p:nvPicPr>
          <p:cNvPr id="1031" name="Picture 7" descr="phantom sources for monitoring PET scann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64" y="3167658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84428" y="4269011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Grade 3+ toxicities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E49BE23-C8E3-4A5F-9030-65A042FF2E8B}"/>
              </a:ext>
            </a:extLst>
          </p:cNvPr>
          <p:cNvSpPr txBox="1"/>
          <p:nvPr/>
        </p:nvSpPr>
        <p:spPr>
          <a:xfrm>
            <a:off x="4984429" y="4793998"/>
            <a:ext cx="4905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Trial arm indicates type of treatment,</a:t>
            </a:r>
          </a:p>
          <a:p>
            <a:r>
              <a:rPr lang="en-US" sz="2400" dirty="0"/>
              <a:t>Coded as “0” and “1”</a:t>
            </a:r>
          </a:p>
        </p:txBody>
      </p:sp>
    </p:spTree>
    <p:extLst>
      <p:ext uri="{BB962C8B-B14F-4D97-AF65-F5344CB8AC3E}">
        <p14:creationId xmlns:p14="http://schemas.microsoft.com/office/powerpoint/2010/main" val="804551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/>
      <p:bldP spid="7" grpId="1" uiExpand="1"/>
      <p:bldP spid="8" grpId="0" uiExpand="1"/>
      <p:bldP spid="8" grpId="1" uiExpand="1"/>
      <p:bldP spid="11" grpId="0" uiExpand="1"/>
      <p:bldP spid="11" grpId="1" uiExpand="1"/>
      <p:bldP spid="13" grpId="0" uiExpand="1"/>
      <p:bldP spid="13" grpId="1"/>
      <p:bldP spid="16" grpId="0"/>
      <p:bldP spid="16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Capture, Understand, Use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3782" y="5938010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nuance.com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28" y="970607"/>
            <a:ext cx="8220361" cy="51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827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1E28B-4D77-46A0-8846-C2908BCF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workflow: primer?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5C7BCB-F0EA-4BFE-9F54-81E6BB57A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nl-NL" sz="2400" dirty="0"/>
              <a:t>https://bitbucket.org/maastroclinic/catinfrastructure_generic/wiki/high_level_infra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0D5FA68-E7C6-4C67-B762-D6B4D269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68" y="1324755"/>
            <a:ext cx="10887032" cy="395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30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52F5E02-F6ED-4BAC-A680-1EE50F06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518" y="0"/>
            <a:ext cx="9665781" cy="6227536"/>
          </a:xfrm>
        </p:spPr>
      </p:pic>
    </p:spTree>
    <p:extLst>
      <p:ext uri="{BB962C8B-B14F-4D97-AF65-F5344CB8AC3E}">
        <p14:creationId xmlns:p14="http://schemas.microsoft.com/office/powerpoint/2010/main" val="40180885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F0330-88FF-4905-8A7E-67F0D878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Primer 2.0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5156ED3F-D86F-47DB-932B-1B1D951F66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88004" y="1220195"/>
            <a:ext cx="4136306" cy="4958733"/>
          </a:xfrm>
          <a:prstGeom prst="rect">
            <a:avLst/>
          </a:prstGeom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9D38B60-2D54-43B0-86F1-C2AC987A92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Separate </a:t>
            </a:r>
            <a:r>
              <a:rPr lang="nl-NL" dirty="0" err="1"/>
              <a:t>structure</a:t>
            </a:r>
            <a:r>
              <a:rPr lang="nl-NL" dirty="0"/>
              <a:t> and </a:t>
            </a:r>
            <a:r>
              <a:rPr lang="nl-NL" dirty="0" err="1"/>
              <a:t>terminology</a:t>
            </a:r>
            <a:r>
              <a:rPr lang="nl-NL" dirty="0"/>
              <a:t> </a:t>
            </a:r>
            <a:r>
              <a:rPr lang="nl-NL" dirty="0" err="1"/>
              <a:t>conversion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https://github.com/maastroclinic/DataFAIRifier</a:t>
            </a:r>
          </a:p>
        </p:txBody>
      </p:sp>
    </p:spTree>
    <p:extLst>
      <p:ext uri="{BB962C8B-B14F-4D97-AF65-F5344CB8AC3E}">
        <p14:creationId xmlns:p14="http://schemas.microsoft.com/office/powerpoint/2010/main" val="51675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up, downloading, installing - 1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Hardware requirements</a:t>
            </a:r>
          </a:p>
          <a:p>
            <a:r>
              <a:rPr lang="en-US" sz="2000" dirty="0" smtClean="0"/>
              <a:t>40GB </a:t>
            </a:r>
            <a:r>
              <a:rPr lang="en-US" sz="2000" dirty="0"/>
              <a:t>of storage available</a:t>
            </a:r>
          </a:p>
          <a:p>
            <a:r>
              <a:rPr lang="en-US" sz="2000" dirty="0"/>
              <a:t>Moderately recent CPU (minimum i5 processor)</a:t>
            </a:r>
          </a:p>
          <a:p>
            <a:r>
              <a:rPr lang="en-US" sz="2000" dirty="0"/>
              <a:t>8 GB of RAM (not occupied by many other applications/services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Operating System</a:t>
            </a:r>
          </a:p>
          <a:p>
            <a:r>
              <a:rPr lang="en-US" sz="2000" dirty="0" smtClean="0"/>
              <a:t>Windows </a:t>
            </a:r>
            <a:r>
              <a:rPr lang="en-US" sz="2000" dirty="0"/>
              <a:t>10 (fall creators update or higher)</a:t>
            </a:r>
          </a:p>
          <a:p>
            <a:r>
              <a:rPr lang="en-US" sz="2000" dirty="0"/>
              <a:t>Windows Server 2012</a:t>
            </a:r>
          </a:p>
          <a:p>
            <a:r>
              <a:rPr lang="en-US" sz="2000" dirty="0" err="1"/>
              <a:t>macOS</a:t>
            </a:r>
            <a:r>
              <a:rPr lang="en-US" sz="2000" dirty="0"/>
              <a:t> 10.13 (High Sierra)</a:t>
            </a:r>
          </a:p>
          <a:p>
            <a:r>
              <a:rPr lang="en-US" sz="2000" dirty="0"/>
              <a:t>Ubuntu 16.04, 17.10 or 18.04</a:t>
            </a:r>
          </a:p>
          <a:p>
            <a:r>
              <a:rPr lang="en-US" sz="2000" dirty="0"/>
              <a:t>In case of Windows 7, a virtual machine running Ubuntu 18.04, with 4-6 GB of RAM allocated would work as well.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215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up, downloading, installing - 2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 smtClean="0">
                <a:hlinkClick r:id="rId2"/>
              </a:rPr>
              <a:t>tinyurl.com/PBDW-Hackathon</a:t>
            </a:r>
            <a:r>
              <a:rPr lang="nl-NL" b="1" dirty="0" smtClean="0"/>
              <a:t> -&gt; Step 0</a:t>
            </a:r>
            <a:endParaRPr lang="nl-NL" b="1" dirty="0"/>
          </a:p>
          <a:p>
            <a:pPr marL="0" indent="0">
              <a:buNone/>
            </a:pPr>
            <a:r>
              <a:rPr lang="nl-NL" b="1" dirty="0" smtClean="0"/>
              <a:t>Software</a:t>
            </a:r>
            <a:endParaRPr lang="nl-NL" b="1" dirty="0"/>
          </a:p>
          <a:p>
            <a:r>
              <a:rPr lang="nl-NL" dirty="0" smtClean="0"/>
              <a:t>Docker</a:t>
            </a:r>
            <a:endParaRPr lang="nl-NL" dirty="0"/>
          </a:p>
          <a:p>
            <a:r>
              <a:rPr lang="nl-NL" dirty="0"/>
              <a:t>Python 2.7 </a:t>
            </a:r>
            <a:endParaRPr lang="nl-NL" dirty="0" smtClean="0"/>
          </a:p>
          <a:p>
            <a:r>
              <a:rPr lang="nl-NL" dirty="0" smtClean="0"/>
              <a:t>Visual </a:t>
            </a:r>
            <a:r>
              <a:rPr lang="nl-NL" dirty="0"/>
              <a:t>Studio Code (or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generic</a:t>
            </a:r>
            <a:r>
              <a:rPr lang="nl-NL" dirty="0"/>
              <a:t> editor</a:t>
            </a:r>
            <a:r>
              <a:rPr lang="nl-NL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See the manual on the wiki!!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35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astro Research">
  <a:themeElements>
    <a:clrScheme name="Maastro Thema">
      <a:dk1>
        <a:srgbClr val="1F418B"/>
      </a:dk1>
      <a:lt1>
        <a:srgbClr val="FFFFFF"/>
      </a:lt1>
      <a:dk2>
        <a:srgbClr val="17417D"/>
      </a:dk2>
      <a:lt2>
        <a:srgbClr val="F2F2F2"/>
      </a:lt2>
      <a:accent1>
        <a:srgbClr val="48C2F9"/>
      </a:accent1>
      <a:accent2>
        <a:srgbClr val="1F418B"/>
      </a:accent2>
      <a:accent3>
        <a:srgbClr val="17417D"/>
      </a:accent3>
      <a:accent4>
        <a:srgbClr val="CC006A"/>
      </a:accent4>
      <a:accent5>
        <a:srgbClr val="4BACC6"/>
      </a:accent5>
      <a:accent6>
        <a:srgbClr val="A7DBD8"/>
      </a:accent6>
      <a:hlink>
        <a:srgbClr val="009F97"/>
      </a:hlink>
      <a:folHlink>
        <a:srgbClr val="A7DBD8"/>
      </a:folHlink>
    </a:clrScheme>
    <a:fontScheme name="Avondschemering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2262</Words>
  <Application>Microsoft Office PowerPoint</Application>
  <PresentationFormat>Widescreen</PresentationFormat>
  <Paragraphs>588</Paragraphs>
  <Slides>78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宋体</vt:lpstr>
      <vt:lpstr>华文楷体</vt:lpstr>
      <vt:lpstr>Arial</vt:lpstr>
      <vt:lpstr>Calibri</vt:lpstr>
      <vt:lpstr>Corbel</vt:lpstr>
      <vt:lpstr>Courier New</vt:lpstr>
      <vt:lpstr>Lucida Grande</vt:lpstr>
      <vt:lpstr>Museo 300</vt:lpstr>
      <vt:lpstr>Maastro Research</vt:lpstr>
      <vt:lpstr>Practical Big Data Workshop 2018 Pre-meeting Hackathon</vt:lpstr>
      <vt:lpstr>Introductions, Practicalities, Setting-up 08:30</vt:lpstr>
      <vt:lpstr>Welcome!!</vt:lpstr>
      <vt:lpstr>Overall Schedule</vt:lpstr>
      <vt:lpstr>Morning plan</vt:lpstr>
      <vt:lpstr>Afternoon plan</vt:lpstr>
      <vt:lpstr>Practicalities</vt:lpstr>
      <vt:lpstr>Setting up, downloading, installing - 1</vt:lpstr>
      <vt:lpstr>Setting up, downloading, installing - 2</vt:lpstr>
      <vt:lpstr>Flags please</vt:lpstr>
      <vt:lpstr>Hackathon goals 09:00</vt:lpstr>
      <vt:lpstr>Hackathon goals</vt:lpstr>
      <vt:lpstr>PowerPoint Presentation</vt:lpstr>
      <vt:lpstr>CORAL: Community in Oncology for RApid Learning</vt:lpstr>
      <vt:lpstr>Is it new?</vt:lpstr>
      <vt:lpstr>Generic infrastructure overview</vt:lpstr>
      <vt:lpstr>Detailed steps - Hackathon</vt:lpstr>
      <vt:lpstr>Docker Component 09:15</vt:lpstr>
      <vt:lpstr>Based on Docker</vt:lpstr>
      <vt:lpstr>Docker containers &amp; images?</vt:lpstr>
      <vt:lpstr>Small exercise</vt:lpstr>
      <vt:lpstr>Docker containers (multiple)</vt:lpstr>
      <vt:lpstr>O-RAW 09:30</vt:lpstr>
      <vt:lpstr>PowerPoint Presentation</vt:lpstr>
      <vt:lpstr>Challenges</vt:lpstr>
      <vt:lpstr>O-RAW [1] </vt:lpstr>
      <vt:lpstr>Two components</vt:lpstr>
      <vt:lpstr>Two components</vt:lpstr>
      <vt:lpstr>PyRadiomics</vt:lpstr>
      <vt:lpstr>Two components</vt:lpstr>
      <vt:lpstr>Py-rex</vt:lpstr>
      <vt:lpstr>Four main steps in O-RAW</vt:lpstr>
      <vt:lpstr>Step-1 </vt:lpstr>
      <vt:lpstr>Step-2 </vt:lpstr>
      <vt:lpstr>Step-3</vt:lpstr>
      <vt:lpstr>Step-4</vt:lpstr>
      <vt:lpstr>PowerPoint Presentation</vt:lpstr>
      <vt:lpstr>Hackathon – Radiomics 09:45</vt:lpstr>
      <vt:lpstr>Semantic Web 10:45</vt:lpstr>
      <vt:lpstr>Semantic Web</vt:lpstr>
      <vt:lpstr>RDF: Resource Description Framework</vt:lpstr>
      <vt:lpstr>RDF: Resource Description Framework</vt:lpstr>
      <vt:lpstr>RDFS:RDF Schema </vt:lpstr>
      <vt:lpstr>Radiation Oncology Ontology</vt:lpstr>
      <vt:lpstr>Visualization as a graph</vt:lpstr>
      <vt:lpstr>Hackathon – Clinical Data 11:00</vt:lpstr>
      <vt:lpstr>Lunch 12:00</vt:lpstr>
      <vt:lpstr>SPARQL, Inference 13:00</vt:lpstr>
      <vt:lpstr>SPARQL Protocol and RDF Query Language</vt:lpstr>
      <vt:lpstr>Federated SPARQL</vt:lpstr>
      <vt:lpstr>Support Vector Machines &amp; Distributed Learning 14:30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How?</vt:lpstr>
      <vt:lpstr>Application / IT perspective</vt:lpstr>
      <vt:lpstr>Application / IT perspective</vt:lpstr>
      <vt:lpstr>Application / IT perspective</vt:lpstr>
      <vt:lpstr>Application / IT perspective</vt:lpstr>
      <vt:lpstr>Application / IT perspective</vt:lpstr>
      <vt:lpstr>Hackathon Distributed Learning</vt:lpstr>
      <vt:lpstr>Wrap-up 16:30</vt:lpstr>
      <vt:lpstr>Wrap-up Hackathon goals</vt:lpstr>
      <vt:lpstr>Evaluation – comments - flag</vt:lpstr>
      <vt:lpstr>Thank you for your attention</vt:lpstr>
      <vt:lpstr>BYOData inventory &amp; making groups  Slack channel on cds-um.slack.com</vt:lpstr>
      <vt:lpstr>Typical Data Quality challenges</vt:lpstr>
      <vt:lpstr>Capture, Understand, Use</vt:lpstr>
      <vt:lpstr>Our current workflow: primer?</vt:lpstr>
      <vt:lpstr>PowerPoint Presentation</vt:lpstr>
      <vt:lpstr>Primer 2.0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2016-06-22T11:13:05Z</dcterms:created>
  <dcterms:modified xsi:type="dcterms:W3CDTF">2018-05-31T11:22:13Z</dcterms:modified>
</cp:coreProperties>
</file>